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63" r:id="rId4"/>
    <p:sldId id="26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7979"/>
    <a:srgbClr val="919191"/>
    <a:srgbClr val="7F7E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5C19E5-931B-4CEC-A9A5-F8ED26CCCFE9}" v="778" dt="2020-04-06T10:59:25.7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16" d="100"/>
          <a:sy n="116" d="100"/>
        </p:scale>
        <p:origin x="45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1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59582-8F8F-4E9F-A11F-BC9D28EA65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D90DDAA-A01F-4222-9A83-0727702FCF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9217889-83FD-48BB-B4E2-C002212F7201}"/>
              </a:ext>
            </a:extLst>
          </p:cNvPr>
          <p:cNvSpPr>
            <a:spLocks noGrp="1"/>
          </p:cNvSpPr>
          <p:nvPr>
            <p:ph type="dt" sz="half" idx="10"/>
          </p:nvPr>
        </p:nvSpPr>
        <p:spPr/>
        <p:txBody>
          <a:bodyPr/>
          <a:lstStyle/>
          <a:p>
            <a:fld id="{53DF69CC-8DD3-467B-BCE6-F4D538E6C34E}" type="datetimeFigureOut">
              <a:rPr lang="en-GB" smtClean="0"/>
              <a:t>12/08/2020</a:t>
            </a:fld>
            <a:endParaRPr lang="en-GB"/>
          </a:p>
        </p:txBody>
      </p:sp>
      <p:sp>
        <p:nvSpPr>
          <p:cNvPr id="5" name="Footer Placeholder 4">
            <a:extLst>
              <a:ext uri="{FF2B5EF4-FFF2-40B4-BE49-F238E27FC236}">
                <a16:creationId xmlns:a16="http://schemas.microsoft.com/office/drawing/2014/main" id="{882531FA-24DA-4C7D-80AC-715BE33DA8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AD2846-A16E-4400-AC2E-6CEC629063D9}"/>
              </a:ext>
            </a:extLst>
          </p:cNvPr>
          <p:cNvSpPr>
            <a:spLocks noGrp="1"/>
          </p:cNvSpPr>
          <p:nvPr>
            <p:ph type="sldNum" sz="quarter" idx="12"/>
          </p:nvPr>
        </p:nvSpPr>
        <p:spPr/>
        <p:txBody>
          <a:bodyPr/>
          <a:lstStyle/>
          <a:p>
            <a:fld id="{0D7AE54C-B384-4252-9FA4-2750CDBE6519}" type="slidenum">
              <a:rPr lang="en-GB" smtClean="0"/>
              <a:t>‹#›</a:t>
            </a:fld>
            <a:endParaRPr lang="en-GB"/>
          </a:p>
        </p:txBody>
      </p:sp>
    </p:spTree>
    <p:extLst>
      <p:ext uri="{BB962C8B-B14F-4D97-AF65-F5344CB8AC3E}">
        <p14:creationId xmlns:p14="http://schemas.microsoft.com/office/powerpoint/2010/main" val="1977188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3EF4F-8751-4AC7-BB4F-5090C676620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4841859-0848-4207-90B1-60C1900AE8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800FC0-40B3-4D9E-A5BD-1BCA5082CC5A}"/>
              </a:ext>
            </a:extLst>
          </p:cNvPr>
          <p:cNvSpPr>
            <a:spLocks noGrp="1"/>
          </p:cNvSpPr>
          <p:nvPr>
            <p:ph type="dt" sz="half" idx="10"/>
          </p:nvPr>
        </p:nvSpPr>
        <p:spPr/>
        <p:txBody>
          <a:bodyPr/>
          <a:lstStyle/>
          <a:p>
            <a:fld id="{53DF69CC-8DD3-467B-BCE6-F4D538E6C34E}" type="datetimeFigureOut">
              <a:rPr lang="en-GB" smtClean="0"/>
              <a:t>12/08/2020</a:t>
            </a:fld>
            <a:endParaRPr lang="en-GB"/>
          </a:p>
        </p:txBody>
      </p:sp>
      <p:sp>
        <p:nvSpPr>
          <p:cNvPr id="5" name="Footer Placeholder 4">
            <a:extLst>
              <a:ext uri="{FF2B5EF4-FFF2-40B4-BE49-F238E27FC236}">
                <a16:creationId xmlns:a16="http://schemas.microsoft.com/office/drawing/2014/main" id="{4F7C35B8-CA65-41B0-9523-ED462F4CF3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1BF190-91DA-4F3C-ACA6-8F5C9A1CAF2E}"/>
              </a:ext>
            </a:extLst>
          </p:cNvPr>
          <p:cNvSpPr>
            <a:spLocks noGrp="1"/>
          </p:cNvSpPr>
          <p:nvPr>
            <p:ph type="sldNum" sz="quarter" idx="12"/>
          </p:nvPr>
        </p:nvSpPr>
        <p:spPr/>
        <p:txBody>
          <a:bodyPr/>
          <a:lstStyle/>
          <a:p>
            <a:fld id="{0D7AE54C-B384-4252-9FA4-2750CDBE6519}" type="slidenum">
              <a:rPr lang="en-GB" smtClean="0"/>
              <a:t>‹#›</a:t>
            </a:fld>
            <a:endParaRPr lang="en-GB"/>
          </a:p>
        </p:txBody>
      </p:sp>
    </p:spTree>
    <p:extLst>
      <p:ext uri="{BB962C8B-B14F-4D97-AF65-F5344CB8AC3E}">
        <p14:creationId xmlns:p14="http://schemas.microsoft.com/office/powerpoint/2010/main" val="2444821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BB78EE-289E-4C5D-8053-1B77949E5BA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C6B5187-983E-4858-8B21-532903A304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CEC467-126E-4A5C-B386-4069A216CC20}"/>
              </a:ext>
            </a:extLst>
          </p:cNvPr>
          <p:cNvSpPr>
            <a:spLocks noGrp="1"/>
          </p:cNvSpPr>
          <p:nvPr>
            <p:ph type="dt" sz="half" idx="10"/>
          </p:nvPr>
        </p:nvSpPr>
        <p:spPr/>
        <p:txBody>
          <a:bodyPr/>
          <a:lstStyle/>
          <a:p>
            <a:fld id="{53DF69CC-8DD3-467B-BCE6-F4D538E6C34E}" type="datetimeFigureOut">
              <a:rPr lang="en-GB" smtClean="0"/>
              <a:t>12/08/2020</a:t>
            </a:fld>
            <a:endParaRPr lang="en-GB"/>
          </a:p>
        </p:txBody>
      </p:sp>
      <p:sp>
        <p:nvSpPr>
          <p:cNvPr id="5" name="Footer Placeholder 4">
            <a:extLst>
              <a:ext uri="{FF2B5EF4-FFF2-40B4-BE49-F238E27FC236}">
                <a16:creationId xmlns:a16="http://schemas.microsoft.com/office/drawing/2014/main" id="{E2CA20D7-1364-4190-AE31-914BA47E0D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61D1FB-4D78-409F-86AF-34BCD42F6198}"/>
              </a:ext>
            </a:extLst>
          </p:cNvPr>
          <p:cNvSpPr>
            <a:spLocks noGrp="1"/>
          </p:cNvSpPr>
          <p:nvPr>
            <p:ph type="sldNum" sz="quarter" idx="12"/>
          </p:nvPr>
        </p:nvSpPr>
        <p:spPr/>
        <p:txBody>
          <a:bodyPr/>
          <a:lstStyle/>
          <a:p>
            <a:fld id="{0D7AE54C-B384-4252-9FA4-2750CDBE6519}" type="slidenum">
              <a:rPr lang="en-GB" smtClean="0"/>
              <a:t>‹#›</a:t>
            </a:fld>
            <a:endParaRPr lang="en-GB"/>
          </a:p>
        </p:txBody>
      </p:sp>
    </p:spTree>
    <p:extLst>
      <p:ext uri="{BB962C8B-B14F-4D97-AF65-F5344CB8AC3E}">
        <p14:creationId xmlns:p14="http://schemas.microsoft.com/office/powerpoint/2010/main" val="2844025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15715-DD58-49AA-B607-371473CCD56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10C1ECE-128B-42BA-AEE1-D20FFDEBE8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91F5D9A-558B-4575-85F3-A2EDBAC8E872}"/>
              </a:ext>
            </a:extLst>
          </p:cNvPr>
          <p:cNvSpPr>
            <a:spLocks noGrp="1"/>
          </p:cNvSpPr>
          <p:nvPr>
            <p:ph type="dt" sz="half" idx="10"/>
          </p:nvPr>
        </p:nvSpPr>
        <p:spPr/>
        <p:txBody>
          <a:bodyPr/>
          <a:lstStyle/>
          <a:p>
            <a:fld id="{53DF69CC-8DD3-467B-BCE6-F4D538E6C34E}" type="datetimeFigureOut">
              <a:rPr lang="en-GB" smtClean="0"/>
              <a:t>12/08/2020</a:t>
            </a:fld>
            <a:endParaRPr lang="en-GB"/>
          </a:p>
        </p:txBody>
      </p:sp>
      <p:sp>
        <p:nvSpPr>
          <p:cNvPr id="5" name="Footer Placeholder 4">
            <a:extLst>
              <a:ext uri="{FF2B5EF4-FFF2-40B4-BE49-F238E27FC236}">
                <a16:creationId xmlns:a16="http://schemas.microsoft.com/office/drawing/2014/main" id="{9FFFB2A2-9FB0-4921-A8D9-9AFD5C382D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C2168B-5D71-4D8C-ADC9-E74E882057C7}"/>
              </a:ext>
            </a:extLst>
          </p:cNvPr>
          <p:cNvSpPr>
            <a:spLocks noGrp="1"/>
          </p:cNvSpPr>
          <p:nvPr>
            <p:ph type="sldNum" sz="quarter" idx="12"/>
          </p:nvPr>
        </p:nvSpPr>
        <p:spPr/>
        <p:txBody>
          <a:bodyPr/>
          <a:lstStyle/>
          <a:p>
            <a:fld id="{0D7AE54C-B384-4252-9FA4-2750CDBE6519}" type="slidenum">
              <a:rPr lang="en-GB" smtClean="0"/>
              <a:t>‹#›</a:t>
            </a:fld>
            <a:endParaRPr lang="en-GB"/>
          </a:p>
        </p:txBody>
      </p:sp>
    </p:spTree>
    <p:extLst>
      <p:ext uri="{BB962C8B-B14F-4D97-AF65-F5344CB8AC3E}">
        <p14:creationId xmlns:p14="http://schemas.microsoft.com/office/powerpoint/2010/main" val="2435329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AE96E-8843-4871-818B-A5F77B0C1D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041868E-D649-40DC-A9A4-40A42527F7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9E839E-62A6-461B-A011-B74221FFCE90}"/>
              </a:ext>
            </a:extLst>
          </p:cNvPr>
          <p:cNvSpPr>
            <a:spLocks noGrp="1"/>
          </p:cNvSpPr>
          <p:nvPr>
            <p:ph type="dt" sz="half" idx="10"/>
          </p:nvPr>
        </p:nvSpPr>
        <p:spPr/>
        <p:txBody>
          <a:bodyPr/>
          <a:lstStyle/>
          <a:p>
            <a:fld id="{53DF69CC-8DD3-467B-BCE6-F4D538E6C34E}" type="datetimeFigureOut">
              <a:rPr lang="en-GB" smtClean="0"/>
              <a:t>12/08/2020</a:t>
            </a:fld>
            <a:endParaRPr lang="en-GB"/>
          </a:p>
        </p:txBody>
      </p:sp>
      <p:sp>
        <p:nvSpPr>
          <p:cNvPr id="5" name="Footer Placeholder 4">
            <a:extLst>
              <a:ext uri="{FF2B5EF4-FFF2-40B4-BE49-F238E27FC236}">
                <a16:creationId xmlns:a16="http://schemas.microsoft.com/office/drawing/2014/main" id="{0B350DD3-7466-4064-931F-06AC2CDAA1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6DA0F6-FD2F-40AF-953D-AA5F88E79947}"/>
              </a:ext>
            </a:extLst>
          </p:cNvPr>
          <p:cNvSpPr>
            <a:spLocks noGrp="1"/>
          </p:cNvSpPr>
          <p:nvPr>
            <p:ph type="sldNum" sz="quarter" idx="12"/>
          </p:nvPr>
        </p:nvSpPr>
        <p:spPr/>
        <p:txBody>
          <a:bodyPr/>
          <a:lstStyle/>
          <a:p>
            <a:fld id="{0D7AE54C-B384-4252-9FA4-2750CDBE6519}" type="slidenum">
              <a:rPr lang="en-GB" smtClean="0"/>
              <a:t>‹#›</a:t>
            </a:fld>
            <a:endParaRPr lang="en-GB"/>
          </a:p>
        </p:txBody>
      </p:sp>
    </p:spTree>
    <p:extLst>
      <p:ext uri="{BB962C8B-B14F-4D97-AF65-F5344CB8AC3E}">
        <p14:creationId xmlns:p14="http://schemas.microsoft.com/office/powerpoint/2010/main" val="273769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949F6-14FE-4DF0-8650-E0D71DF41F1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728EEF1-AB5F-46BE-88A2-CF2791D56F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BC6554D-546C-4DDE-9444-8A46864760A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8154522-3AA5-4093-832D-186FA79ADF5F}"/>
              </a:ext>
            </a:extLst>
          </p:cNvPr>
          <p:cNvSpPr>
            <a:spLocks noGrp="1"/>
          </p:cNvSpPr>
          <p:nvPr>
            <p:ph type="dt" sz="half" idx="10"/>
          </p:nvPr>
        </p:nvSpPr>
        <p:spPr/>
        <p:txBody>
          <a:bodyPr/>
          <a:lstStyle/>
          <a:p>
            <a:fld id="{53DF69CC-8DD3-467B-BCE6-F4D538E6C34E}" type="datetimeFigureOut">
              <a:rPr lang="en-GB" smtClean="0"/>
              <a:t>12/08/2020</a:t>
            </a:fld>
            <a:endParaRPr lang="en-GB"/>
          </a:p>
        </p:txBody>
      </p:sp>
      <p:sp>
        <p:nvSpPr>
          <p:cNvPr id="6" name="Footer Placeholder 5">
            <a:extLst>
              <a:ext uri="{FF2B5EF4-FFF2-40B4-BE49-F238E27FC236}">
                <a16:creationId xmlns:a16="http://schemas.microsoft.com/office/drawing/2014/main" id="{20283D05-FC97-4F7E-8412-0A4B9F1FCC5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28D32F-4F3E-4492-BE06-A6EF9859C5C1}"/>
              </a:ext>
            </a:extLst>
          </p:cNvPr>
          <p:cNvSpPr>
            <a:spLocks noGrp="1"/>
          </p:cNvSpPr>
          <p:nvPr>
            <p:ph type="sldNum" sz="quarter" idx="12"/>
          </p:nvPr>
        </p:nvSpPr>
        <p:spPr/>
        <p:txBody>
          <a:bodyPr/>
          <a:lstStyle/>
          <a:p>
            <a:fld id="{0D7AE54C-B384-4252-9FA4-2750CDBE6519}" type="slidenum">
              <a:rPr lang="en-GB" smtClean="0"/>
              <a:t>‹#›</a:t>
            </a:fld>
            <a:endParaRPr lang="en-GB"/>
          </a:p>
        </p:txBody>
      </p:sp>
    </p:spTree>
    <p:extLst>
      <p:ext uri="{BB962C8B-B14F-4D97-AF65-F5344CB8AC3E}">
        <p14:creationId xmlns:p14="http://schemas.microsoft.com/office/powerpoint/2010/main" val="2884076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66ABE-38B8-4C18-A962-F02EED44A26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F377C62-AF23-49C8-85E9-0EE098C6FF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8E5DC5-A51A-47CB-8762-8DF2FBBCFD7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E035CDC-3902-410C-9469-C1575F9B08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08134B-2F93-43BB-B74C-CFDB86DA3A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681B212-2CAC-452E-A699-8F08136D48CA}"/>
              </a:ext>
            </a:extLst>
          </p:cNvPr>
          <p:cNvSpPr>
            <a:spLocks noGrp="1"/>
          </p:cNvSpPr>
          <p:nvPr>
            <p:ph type="dt" sz="half" idx="10"/>
          </p:nvPr>
        </p:nvSpPr>
        <p:spPr/>
        <p:txBody>
          <a:bodyPr/>
          <a:lstStyle/>
          <a:p>
            <a:fld id="{53DF69CC-8DD3-467B-BCE6-F4D538E6C34E}" type="datetimeFigureOut">
              <a:rPr lang="en-GB" smtClean="0"/>
              <a:t>12/08/2020</a:t>
            </a:fld>
            <a:endParaRPr lang="en-GB"/>
          </a:p>
        </p:txBody>
      </p:sp>
      <p:sp>
        <p:nvSpPr>
          <p:cNvPr id="8" name="Footer Placeholder 7">
            <a:extLst>
              <a:ext uri="{FF2B5EF4-FFF2-40B4-BE49-F238E27FC236}">
                <a16:creationId xmlns:a16="http://schemas.microsoft.com/office/drawing/2014/main" id="{73E11ECA-ABB3-4B3C-8C91-E28C7AAD039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E8FEE56-75B7-4630-8F5F-BFE3FE87CF84}"/>
              </a:ext>
            </a:extLst>
          </p:cNvPr>
          <p:cNvSpPr>
            <a:spLocks noGrp="1"/>
          </p:cNvSpPr>
          <p:nvPr>
            <p:ph type="sldNum" sz="quarter" idx="12"/>
          </p:nvPr>
        </p:nvSpPr>
        <p:spPr/>
        <p:txBody>
          <a:bodyPr/>
          <a:lstStyle/>
          <a:p>
            <a:fld id="{0D7AE54C-B384-4252-9FA4-2750CDBE6519}" type="slidenum">
              <a:rPr lang="en-GB" smtClean="0"/>
              <a:t>‹#›</a:t>
            </a:fld>
            <a:endParaRPr lang="en-GB"/>
          </a:p>
        </p:txBody>
      </p:sp>
    </p:spTree>
    <p:extLst>
      <p:ext uri="{BB962C8B-B14F-4D97-AF65-F5344CB8AC3E}">
        <p14:creationId xmlns:p14="http://schemas.microsoft.com/office/powerpoint/2010/main" val="3025125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F3E4B-B888-4A70-962F-611560F8B5E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66C8A08-D0AA-4C02-A4E3-AEEA996A5942}"/>
              </a:ext>
            </a:extLst>
          </p:cNvPr>
          <p:cNvSpPr>
            <a:spLocks noGrp="1"/>
          </p:cNvSpPr>
          <p:nvPr>
            <p:ph type="dt" sz="half" idx="10"/>
          </p:nvPr>
        </p:nvSpPr>
        <p:spPr/>
        <p:txBody>
          <a:bodyPr/>
          <a:lstStyle/>
          <a:p>
            <a:fld id="{53DF69CC-8DD3-467B-BCE6-F4D538E6C34E}" type="datetimeFigureOut">
              <a:rPr lang="en-GB" smtClean="0"/>
              <a:t>12/08/2020</a:t>
            </a:fld>
            <a:endParaRPr lang="en-GB"/>
          </a:p>
        </p:txBody>
      </p:sp>
      <p:sp>
        <p:nvSpPr>
          <p:cNvPr id="4" name="Footer Placeholder 3">
            <a:extLst>
              <a:ext uri="{FF2B5EF4-FFF2-40B4-BE49-F238E27FC236}">
                <a16:creationId xmlns:a16="http://schemas.microsoft.com/office/drawing/2014/main" id="{057C50EB-58AD-4A80-ACB4-BFFB1F90E18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74D9890-6FBD-4A05-92DD-A6FE0EBB07A9}"/>
              </a:ext>
            </a:extLst>
          </p:cNvPr>
          <p:cNvSpPr>
            <a:spLocks noGrp="1"/>
          </p:cNvSpPr>
          <p:nvPr>
            <p:ph type="sldNum" sz="quarter" idx="12"/>
          </p:nvPr>
        </p:nvSpPr>
        <p:spPr/>
        <p:txBody>
          <a:bodyPr/>
          <a:lstStyle/>
          <a:p>
            <a:fld id="{0D7AE54C-B384-4252-9FA4-2750CDBE6519}" type="slidenum">
              <a:rPr lang="en-GB" smtClean="0"/>
              <a:t>‹#›</a:t>
            </a:fld>
            <a:endParaRPr lang="en-GB"/>
          </a:p>
        </p:txBody>
      </p:sp>
    </p:spTree>
    <p:extLst>
      <p:ext uri="{BB962C8B-B14F-4D97-AF65-F5344CB8AC3E}">
        <p14:creationId xmlns:p14="http://schemas.microsoft.com/office/powerpoint/2010/main" val="1135917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16C76E-4F50-4EFF-AAE5-B295F63D67EF}"/>
              </a:ext>
            </a:extLst>
          </p:cNvPr>
          <p:cNvSpPr>
            <a:spLocks noGrp="1"/>
          </p:cNvSpPr>
          <p:nvPr>
            <p:ph type="dt" sz="half" idx="10"/>
          </p:nvPr>
        </p:nvSpPr>
        <p:spPr/>
        <p:txBody>
          <a:bodyPr/>
          <a:lstStyle/>
          <a:p>
            <a:fld id="{53DF69CC-8DD3-467B-BCE6-F4D538E6C34E}" type="datetimeFigureOut">
              <a:rPr lang="en-GB" smtClean="0"/>
              <a:t>12/08/2020</a:t>
            </a:fld>
            <a:endParaRPr lang="en-GB"/>
          </a:p>
        </p:txBody>
      </p:sp>
      <p:sp>
        <p:nvSpPr>
          <p:cNvPr id="3" name="Footer Placeholder 2">
            <a:extLst>
              <a:ext uri="{FF2B5EF4-FFF2-40B4-BE49-F238E27FC236}">
                <a16:creationId xmlns:a16="http://schemas.microsoft.com/office/drawing/2014/main" id="{B1EA63C5-9B96-41B5-920D-C6B6F7EF85D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6EC9CFF-EF71-4893-BB5D-3C5C671C79BD}"/>
              </a:ext>
            </a:extLst>
          </p:cNvPr>
          <p:cNvSpPr>
            <a:spLocks noGrp="1"/>
          </p:cNvSpPr>
          <p:nvPr>
            <p:ph type="sldNum" sz="quarter" idx="12"/>
          </p:nvPr>
        </p:nvSpPr>
        <p:spPr/>
        <p:txBody>
          <a:bodyPr/>
          <a:lstStyle/>
          <a:p>
            <a:fld id="{0D7AE54C-B384-4252-9FA4-2750CDBE6519}" type="slidenum">
              <a:rPr lang="en-GB" smtClean="0"/>
              <a:t>‹#›</a:t>
            </a:fld>
            <a:endParaRPr lang="en-GB"/>
          </a:p>
        </p:txBody>
      </p:sp>
    </p:spTree>
    <p:extLst>
      <p:ext uri="{BB962C8B-B14F-4D97-AF65-F5344CB8AC3E}">
        <p14:creationId xmlns:p14="http://schemas.microsoft.com/office/powerpoint/2010/main" val="2923267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A0B9B-1738-465E-823F-7AC5088E6C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9660376-ADB2-4F72-B325-31BCDA83AA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0FE6FD2-8C60-40BD-8A68-E120A55D91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BE85E2-7936-41F0-BA86-5218A9958D21}"/>
              </a:ext>
            </a:extLst>
          </p:cNvPr>
          <p:cNvSpPr>
            <a:spLocks noGrp="1"/>
          </p:cNvSpPr>
          <p:nvPr>
            <p:ph type="dt" sz="half" idx="10"/>
          </p:nvPr>
        </p:nvSpPr>
        <p:spPr/>
        <p:txBody>
          <a:bodyPr/>
          <a:lstStyle/>
          <a:p>
            <a:fld id="{53DF69CC-8DD3-467B-BCE6-F4D538E6C34E}" type="datetimeFigureOut">
              <a:rPr lang="en-GB" smtClean="0"/>
              <a:t>12/08/2020</a:t>
            </a:fld>
            <a:endParaRPr lang="en-GB"/>
          </a:p>
        </p:txBody>
      </p:sp>
      <p:sp>
        <p:nvSpPr>
          <p:cNvPr id="6" name="Footer Placeholder 5">
            <a:extLst>
              <a:ext uri="{FF2B5EF4-FFF2-40B4-BE49-F238E27FC236}">
                <a16:creationId xmlns:a16="http://schemas.microsoft.com/office/drawing/2014/main" id="{D63A0DDC-0EBA-4637-B55B-3E478B11CD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F4B3497-1D5D-4A04-95F8-B98C392EB30F}"/>
              </a:ext>
            </a:extLst>
          </p:cNvPr>
          <p:cNvSpPr>
            <a:spLocks noGrp="1"/>
          </p:cNvSpPr>
          <p:nvPr>
            <p:ph type="sldNum" sz="quarter" idx="12"/>
          </p:nvPr>
        </p:nvSpPr>
        <p:spPr/>
        <p:txBody>
          <a:bodyPr/>
          <a:lstStyle/>
          <a:p>
            <a:fld id="{0D7AE54C-B384-4252-9FA4-2750CDBE6519}" type="slidenum">
              <a:rPr lang="en-GB" smtClean="0"/>
              <a:t>‹#›</a:t>
            </a:fld>
            <a:endParaRPr lang="en-GB"/>
          </a:p>
        </p:txBody>
      </p:sp>
    </p:spTree>
    <p:extLst>
      <p:ext uri="{BB962C8B-B14F-4D97-AF65-F5344CB8AC3E}">
        <p14:creationId xmlns:p14="http://schemas.microsoft.com/office/powerpoint/2010/main" val="1826610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E49FA-8299-4C69-A208-561D8ECBF0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8B15011-7B07-4D28-8AA9-EB8812E85B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69D60C5-3BD8-48E5-B61F-82EA433B52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342E5B-DFC6-4E7B-8AFB-C144EE58768A}"/>
              </a:ext>
            </a:extLst>
          </p:cNvPr>
          <p:cNvSpPr>
            <a:spLocks noGrp="1"/>
          </p:cNvSpPr>
          <p:nvPr>
            <p:ph type="dt" sz="half" idx="10"/>
          </p:nvPr>
        </p:nvSpPr>
        <p:spPr/>
        <p:txBody>
          <a:bodyPr/>
          <a:lstStyle/>
          <a:p>
            <a:fld id="{53DF69CC-8DD3-467B-BCE6-F4D538E6C34E}" type="datetimeFigureOut">
              <a:rPr lang="en-GB" smtClean="0"/>
              <a:t>12/08/2020</a:t>
            </a:fld>
            <a:endParaRPr lang="en-GB"/>
          </a:p>
        </p:txBody>
      </p:sp>
      <p:sp>
        <p:nvSpPr>
          <p:cNvPr id="6" name="Footer Placeholder 5">
            <a:extLst>
              <a:ext uri="{FF2B5EF4-FFF2-40B4-BE49-F238E27FC236}">
                <a16:creationId xmlns:a16="http://schemas.microsoft.com/office/drawing/2014/main" id="{A49516CA-CA0E-4EE3-9849-ACE2633B014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E05E20-1415-44BC-9DA8-7BB9F711E058}"/>
              </a:ext>
            </a:extLst>
          </p:cNvPr>
          <p:cNvSpPr>
            <a:spLocks noGrp="1"/>
          </p:cNvSpPr>
          <p:nvPr>
            <p:ph type="sldNum" sz="quarter" idx="12"/>
          </p:nvPr>
        </p:nvSpPr>
        <p:spPr/>
        <p:txBody>
          <a:bodyPr/>
          <a:lstStyle/>
          <a:p>
            <a:fld id="{0D7AE54C-B384-4252-9FA4-2750CDBE6519}" type="slidenum">
              <a:rPr lang="en-GB" smtClean="0"/>
              <a:t>‹#›</a:t>
            </a:fld>
            <a:endParaRPr lang="en-GB"/>
          </a:p>
        </p:txBody>
      </p:sp>
    </p:spTree>
    <p:extLst>
      <p:ext uri="{BB962C8B-B14F-4D97-AF65-F5344CB8AC3E}">
        <p14:creationId xmlns:p14="http://schemas.microsoft.com/office/powerpoint/2010/main" val="2919344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015270-E30E-41D0-88A9-C5BDAD810D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79F4D6D-C70B-4854-8B06-29B80D7A53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597C361-1359-40D3-98D4-17A0B49247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DF69CC-8DD3-467B-BCE6-F4D538E6C34E}" type="datetimeFigureOut">
              <a:rPr lang="en-GB" smtClean="0"/>
              <a:t>12/08/2020</a:t>
            </a:fld>
            <a:endParaRPr lang="en-GB"/>
          </a:p>
        </p:txBody>
      </p:sp>
      <p:sp>
        <p:nvSpPr>
          <p:cNvPr id="5" name="Footer Placeholder 4">
            <a:extLst>
              <a:ext uri="{FF2B5EF4-FFF2-40B4-BE49-F238E27FC236}">
                <a16:creationId xmlns:a16="http://schemas.microsoft.com/office/drawing/2014/main" id="{37753F35-0190-413D-AEAE-72CA27AEDE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6E92950-2414-4472-AB6B-921ADAA6C0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7AE54C-B384-4252-9FA4-2750CDBE6519}" type="slidenum">
              <a:rPr lang="en-GB" smtClean="0"/>
              <a:t>‹#›</a:t>
            </a:fld>
            <a:endParaRPr lang="en-GB"/>
          </a:p>
        </p:txBody>
      </p:sp>
    </p:spTree>
    <p:extLst>
      <p:ext uri="{BB962C8B-B14F-4D97-AF65-F5344CB8AC3E}">
        <p14:creationId xmlns:p14="http://schemas.microsoft.com/office/powerpoint/2010/main" val="1223820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1B8A7B26-1B91-48F1-85DF-5DAFC6589E58}"/>
              </a:ext>
            </a:extLst>
          </p:cNvPr>
          <p:cNvSpPr/>
          <p:nvPr/>
        </p:nvSpPr>
        <p:spPr>
          <a:xfrm>
            <a:off x="0" y="0"/>
            <a:ext cx="12192000" cy="6858000"/>
          </a:xfrm>
          <a:prstGeom prst="roundRect">
            <a:avLst>
              <a:gd name="adj" fmla="val 7735"/>
            </a:avLst>
          </a:prstGeom>
          <a:gradFill flip="none" rotWithShape="1">
            <a:gsLst>
              <a:gs pos="0">
                <a:schemeClr val="accent3">
                  <a:lumMod val="0"/>
                  <a:lumOff val="100000"/>
                </a:schemeClr>
              </a:gs>
              <a:gs pos="88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EC43378D-9AB9-478A-9E38-196B5D8D0E00}"/>
              </a:ext>
            </a:extLst>
          </p:cNvPr>
          <p:cNvSpPr txBox="1"/>
          <p:nvPr/>
        </p:nvSpPr>
        <p:spPr>
          <a:xfrm>
            <a:off x="-122544" y="123734"/>
            <a:ext cx="12462607" cy="1368965"/>
          </a:xfrm>
          <a:prstGeom prst="rect">
            <a:avLst/>
          </a:prstGeom>
          <a:noFill/>
        </p:spPr>
        <p:txBody>
          <a:bodyPr wrap="square" rtlCol="0">
            <a:spAutoFit/>
          </a:bodyPr>
          <a:lstStyle/>
          <a:p>
            <a:pPr algn="ctr"/>
            <a:r>
              <a:rPr lang="en-GB" sz="4148" dirty="0">
                <a:latin typeface="Arial" panose="020B0604020202020204" pitchFamily="34" charset="0"/>
                <a:cs typeface="Arial" panose="020B0604020202020204" pitchFamily="34" charset="0"/>
              </a:rPr>
              <a:t>On-chip sub-wavelength Bragg grating design based on novel low loss phase-change materials</a:t>
            </a:r>
            <a:endParaRPr lang="en-US" sz="4148"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861FC6ED-1D86-4A37-A240-8B52839C8DF1}"/>
              </a:ext>
            </a:extLst>
          </p:cNvPr>
          <p:cNvSpPr txBox="1"/>
          <p:nvPr/>
        </p:nvSpPr>
        <p:spPr>
          <a:xfrm>
            <a:off x="285727" y="1554461"/>
            <a:ext cx="11389721" cy="1368965"/>
          </a:xfrm>
          <a:prstGeom prst="rect">
            <a:avLst/>
          </a:prstGeom>
          <a:noFill/>
        </p:spPr>
        <p:txBody>
          <a:bodyPr wrap="square" rtlCol="0">
            <a:spAutoFit/>
          </a:bodyPr>
          <a:lstStyle/>
          <a:p>
            <a:r>
              <a:rPr lang="en-US" sz="2222" i="1" dirty="0">
                <a:latin typeface="Arial" panose="020B0604020202020204" pitchFamily="34" charset="0"/>
                <a:cs typeface="Arial" panose="020B0604020202020204" pitchFamily="34" charset="0"/>
              </a:rPr>
              <a:t>Joaquin Faneca</a:t>
            </a:r>
            <a:r>
              <a:rPr lang="en-US" sz="2222" i="1" baseline="30000" dirty="0">
                <a:latin typeface="Arial" panose="020B0604020202020204" pitchFamily="34" charset="0"/>
                <a:cs typeface="Arial" panose="020B0604020202020204" pitchFamily="34" charset="0"/>
              </a:rPr>
              <a:t>1,2</a:t>
            </a:r>
            <a:r>
              <a:rPr lang="en-US" sz="2222" i="1" dirty="0">
                <a:latin typeface="Arial" panose="020B0604020202020204" pitchFamily="34" charset="0"/>
                <a:cs typeface="Arial" panose="020B0604020202020204" pitchFamily="34" charset="0"/>
              </a:rPr>
              <a:t>, Liam Trimby</a:t>
            </a:r>
            <a:r>
              <a:rPr lang="en-US" sz="2222" i="1" baseline="30000" dirty="0">
                <a:latin typeface="Arial" panose="020B0604020202020204" pitchFamily="34" charset="0"/>
                <a:cs typeface="Arial" panose="020B0604020202020204" pitchFamily="34" charset="0"/>
              </a:rPr>
              <a:t>1</a:t>
            </a:r>
            <a:r>
              <a:rPr lang="en-US" sz="2222" i="1" dirty="0">
                <a:latin typeface="Arial" panose="020B0604020202020204" pitchFamily="34" charset="0"/>
                <a:cs typeface="Arial" panose="020B0604020202020204" pitchFamily="34" charset="0"/>
              </a:rPr>
              <a:t>, </a:t>
            </a:r>
            <a:r>
              <a:rPr lang="en-US" sz="2222" i="1" dirty="0" err="1">
                <a:latin typeface="Arial" panose="020B0604020202020204" pitchFamily="34" charset="0"/>
                <a:cs typeface="Arial" panose="020B0604020202020204" pitchFamily="34" charset="0"/>
              </a:rPr>
              <a:t>Ioannis</a:t>
            </a:r>
            <a:r>
              <a:rPr lang="en-US" sz="2222" i="1" dirty="0">
                <a:latin typeface="Arial" panose="020B0604020202020204" pitchFamily="34" charset="0"/>
                <a:cs typeface="Arial" panose="020B0604020202020204" pitchFamily="34" charset="0"/>
              </a:rPr>
              <a:t> Zeimpekis</a:t>
            </a:r>
            <a:r>
              <a:rPr lang="en-US" sz="2222" i="1" baseline="30000" dirty="0">
                <a:latin typeface="Arial" panose="020B0604020202020204" pitchFamily="34" charset="0"/>
                <a:cs typeface="Arial" panose="020B0604020202020204" pitchFamily="34" charset="0"/>
              </a:rPr>
              <a:t>2</a:t>
            </a:r>
            <a:r>
              <a:rPr lang="en-US" sz="2222" i="1" dirty="0">
                <a:latin typeface="Arial" panose="020B0604020202020204" pitchFamily="34" charset="0"/>
                <a:cs typeface="Arial" panose="020B0604020202020204" pitchFamily="34" charset="0"/>
              </a:rPr>
              <a:t>, Matthew Delaney</a:t>
            </a:r>
            <a:r>
              <a:rPr lang="en-US" sz="2222" i="1" baseline="30000" dirty="0">
                <a:latin typeface="Arial" panose="020B0604020202020204" pitchFamily="34" charset="0"/>
                <a:cs typeface="Arial" panose="020B0604020202020204" pitchFamily="34" charset="0"/>
              </a:rPr>
              <a:t>2</a:t>
            </a:r>
            <a:r>
              <a:rPr lang="en-US" sz="2222" i="1" dirty="0">
                <a:latin typeface="Arial" panose="020B0604020202020204" pitchFamily="34" charset="0"/>
                <a:cs typeface="Arial" panose="020B0604020202020204" pitchFamily="34" charset="0"/>
              </a:rPr>
              <a:t>, Daniel W. Hewak</a:t>
            </a:r>
            <a:r>
              <a:rPr lang="en-US" sz="2222" i="1" baseline="30000" dirty="0">
                <a:latin typeface="Arial" panose="020B0604020202020204" pitchFamily="34" charset="0"/>
                <a:cs typeface="Arial" panose="020B0604020202020204" pitchFamily="34" charset="0"/>
              </a:rPr>
              <a:t>2</a:t>
            </a:r>
            <a:r>
              <a:rPr lang="en-US" sz="2222" i="1" dirty="0">
                <a:latin typeface="Arial" panose="020B0604020202020204" pitchFamily="34" charset="0"/>
                <a:cs typeface="Arial" panose="020B0604020202020204" pitchFamily="34" charset="0"/>
              </a:rPr>
              <a:t>, Frederic Y. Gardes</a:t>
            </a:r>
            <a:r>
              <a:rPr lang="en-US" sz="2222" i="1" baseline="30000" dirty="0">
                <a:latin typeface="Arial" panose="020B0604020202020204" pitchFamily="34" charset="0"/>
                <a:cs typeface="Arial" panose="020B0604020202020204" pitchFamily="34" charset="0"/>
              </a:rPr>
              <a:t>2</a:t>
            </a:r>
            <a:r>
              <a:rPr lang="en-US" sz="2222" i="1" dirty="0">
                <a:latin typeface="Arial" panose="020B0604020202020204" pitchFamily="34" charset="0"/>
                <a:cs typeface="Arial" panose="020B0604020202020204" pitchFamily="34" charset="0"/>
              </a:rPr>
              <a:t>, C. David Wright</a:t>
            </a:r>
            <a:r>
              <a:rPr lang="en-US" sz="2222" i="1" baseline="30000" dirty="0">
                <a:latin typeface="Arial" panose="020B0604020202020204" pitchFamily="34" charset="0"/>
                <a:cs typeface="Arial" panose="020B0604020202020204" pitchFamily="34" charset="0"/>
              </a:rPr>
              <a:t>1</a:t>
            </a:r>
            <a:r>
              <a:rPr lang="en-US" sz="2222" i="1" dirty="0">
                <a:latin typeface="Arial" panose="020B0604020202020204" pitchFamily="34" charset="0"/>
                <a:cs typeface="Arial" panose="020B0604020202020204" pitchFamily="34" charset="0"/>
              </a:rPr>
              <a:t> and Anna Baldycheva</a:t>
            </a:r>
            <a:r>
              <a:rPr lang="en-US" sz="2222" i="1" baseline="30000" dirty="0">
                <a:latin typeface="Arial" panose="020B0604020202020204" pitchFamily="34" charset="0"/>
                <a:cs typeface="Arial" panose="020B0604020202020204" pitchFamily="34" charset="0"/>
              </a:rPr>
              <a:t>1</a:t>
            </a:r>
            <a:endParaRPr lang="en-US" sz="2222" dirty="0">
              <a:latin typeface="Arial" panose="020B0604020202020204" pitchFamily="34" charset="0"/>
              <a:cs typeface="Arial" panose="020B0604020202020204" pitchFamily="34" charset="0"/>
            </a:endParaRPr>
          </a:p>
          <a:p>
            <a:r>
              <a:rPr lang="en-US" sz="1926" baseline="30000" dirty="0">
                <a:latin typeface="Arial" panose="020B0604020202020204" pitchFamily="34" charset="0"/>
                <a:cs typeface="Arial" panose="020B0604020202020204" pitchFamily="34" charset="0"/>
              </a:rPr>
              <a:t>1</a:t>
            </a:r>
            <a:r>
              <a:rPr lang="en-US" sz="1926"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Department of Engineering, University of Exeter, Exeter, EX4 4QF, UK</a:t>
            </a:r>
            <a:endParaRPr lang="en-US" dirty="0">
              <a:latin typeface="Arial" panose="020B0604020202020204" pitchFamily="34" charset="0"/>
              <a:cs typeface="Arial" panose="020B0604020202020204" pitchFamily="34" charset="0"/>
            </a:endParaRPr>
          </a:p>
          <a:p>
            <a:r>
              <a:rPr lang="en-US" sz="1926" baseline="30000" dirty="0">
                <a:latin typeface="Arial" panose="020B0604020202020204" pitchFamily="34" charset="0"/>
                <a:cs typeface="Arial" panose="020B0604020202020204" pitchFamily="34" charset="0"/>
              </a:rPr>
              <a:t>2</a:t>
            </a:r>
            <a:r>
              <a:rPr lang="en-US" sz="1926"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Optoelectronics Research Centre, University of Southampton, Southampton, SO17 1BJ, UK</a:t>
            </a:r>
            <a:endParaRPr lang="en-US" sz="1926"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308D058-A5C1-431B-8D9B-86B69E7121BF}"/>
              </a:ext>
            </a:extLst>
          </p:cNvPr>
          <p:cNvSpPr txBox="1"/>
          <p:nvPr/>
        </p:nvSpPr>
        <p:spPr>
          <a:xfrm>
            <a:off x="205828" y="2958554"/>
            <a:ext cx="11389721" cy="2007473"/>
          </a:xfrm>
          <a:prstGeom prst="rect">
            <a:avLst/>
          </a:prstGeom>
          <a:noFill/>
        </p:spPr>
        <p:txBody>
          <a:bodyPr wrap="square" rtlCol="0">
            <a:spAutoFit/>
          </a:bodyPr>
          <a:lstStyle/>
          <a:p>
            <a:pPr algn="just">
              <a:spcAft>
                <a:spcPts val="889"/>
              </a:spcAft>
            </a:pPr>
            <a:r>
              <a:rPr lang="en-US" sz="2074" b="1" dirty="0">
                <a:latin typeface="Arial" panose="020B0604020202020204" pitchFamily="34" charset="0"/>
                <a:cs typeface="Arial" panose="020B0604020202020204" pitchFamily="34" charset="0"/>
              </a:rPr>
              <a:t>Abbreviated abstract: </a:t>
            </a:r>
            <a:r>
              <a:rPr lang="en-GB" sz="2074" dirty="0">
                <a:latin typeface="Arial" panose="020B0604020202020204" pitchFamily="34" charset="0"/>
                <a:cs typeface="Arial" panose="020B0604020202020204" pitchFamily="34" charset="0"/>
              </a:rPr>
              <a:t>We propose a reconfigurable and non-volatile Bragg grating in the telecommunication C-band based on the combination of novel low-loss phase-change materials (specifically Ge</a:t>
            </a:r>
            <a:r>
              <a:rPr lang="en-GB" sz="2074" baseline="-25000" dirty="0">
                <a:latin typeface="Arial" panose="020B0604020202020204" pitchFamily="34" charset="0"/>
                <a:cs typeface="Arial" panose="020B0604020202020204" pitchFamily="34" charset="0"/>
              </a:rPr>
              <a:t>2</a:t>
            </a:r>
            <a:r>
              <a:rPr lang="en-GB" sz="2074" dirty="0">
                <a:latin typeface="Arial" panose="020B0604020202020204" pitchFamily="34" charset="0"/>
                <a:cs typeface="Arial" panose="020B0604020202020204" pitchFamily="34" charset="0"/>
              </a:rPr>
              <a:t>Sb</a:t>
            </a:r>
            <a:r>
              <a:rPr lang="en-GB" sz="2074" baseline="-25000" dirty="0">
                <a:latin typeface="Arial" panose="020B0604020202020204" pitchFamily="34" charset="0"/>
                <a:cs typeface="Arial" panose="020B0604020202020204" pitchFamily="34" charset="0"/>
              </a:rPr>
              <a:t>2</a:t>
            </a:r>
            <a:r>
              <a:rPr lang="en-GB" sz="2074" dirty="0">
                <a:latin typeface="Arial" panose="020B0604020202020204" pitchFamily="34" charset="0"/>
                <a:cs typeface="Arial" panose="020B0604020202020204" pitchFamily="34" charset="0"/>
              </a:rPr>
              <a:t>Se</a:t>
            </a:r>
            <a:r>
              <a:rPr lang="en-GB" sz="2074" baseline="-25000" dirty="0">
                <a:latin typeface="Arial" panose="020B0604020202020204" pitchFamily="34" charset="0"/>
                <a:cs typeface="Arial" panose="020B0604020202020204" pitchFamily="34" charset="0"/>
              </a:rPr>
              <a:t>4</a:t>
            </a:r>
            <a:r>
              <a:rPr lang="en-GB" sz="2074" dirty="0">
                <a:latin typeface="Arial" panose="020B0604020202020204" pitchFamily="34" charset="0"/>
                <a:cs typeface="Arial" panose="020B0604020202020204" pitchFamily="34" charset="0"/>
              </a:rPr>
              <a:t>Te</a:t>
            </a:r>
            <a:r>
              <a:rPr lang="en-GB" sz="2074" baseline="-25000" dirty="0">
                <a:latin typeface="Arial" panose="020B0604020202020204" pitchFamily="34" charset="0"/>
                <a:cs typeface="Arial" panose="020B0604020202020204" pitchFamily="34" charset="0"/>
              </a:rPr>
              <a:t>1</a:t>
            </a:r>
            <a:r>
              <a:rPr lang="en-GB" sz="2074" dirty="0">
                <a:latin typeface="Arial" panose="020B0604020202020204" pitchFamily="34" charset="0"/>
                <a:cs typeface="Arial" panose="020B0604020202020204" pitchFamily="34" charset="0"/>
              </a:rPr>
              <a:t>and Sb</a:t>
            </a:r>
            <a:r>
              <a:rPr lang="en-GB" sz="2074" baseline="-25000" dirty="0">
                <a:latin typeface="Arial" panose="020B0604020202020204" pitchFamily="34" charset="0"/>
                <a:cs typeface="Arial" panose="020B0604020202020204" pitchFamily="34" charset="0"/>
              </a:rPr>
              <a:t>2</a:t>
            </a:r>
            <a:r>
              <a:rPr lang="en-GB" sz="2074" dirty="0">
                <a:latin typeface="Arial" panose="020B0604020202020204" pitchFamily="34" charset="0"/>
                <a:cs typeface="Arial" panose="020B0604020202020204" pitchFamily="34" charset="0"/>
              </a:rPr>
              <a:t>S</a:t>
            </a:r>
            <a:r>
              <a:rPr lang="en-GB" sz="2074" baseline="-25000" dirty="0">
                <a:latin typeface="Arial" panose="020B0604020202020204" pitchFamily="34" charset="0"/>
                <a:cs typeface="Arial" panose="020B0604020202020204" pitchFamily="34" charset="0"/>
              </a:rPr>
              <a:t>3</a:t>
            </a:r>
            <a:r>
              <a:rPr lang="en-GB" sz="2074" dirty="0">
                <a:latin typeface="Arial" panose="020B0604020202020204" pitchFamily="34" charset="0"/>
                <a:cs typeface="Arial" panose="020B0604020202020204" pitchFamily="34" charset="0"/>
              </a:rPr>
              <a:t>) with a silicon nitride platform. The Bragg grating is formed by arrayed cells of phase-change material, whose crystallisation fraction modifies the Bragg wavelength and extinction ratio. These devices could be used in integrated photonic circuits for optical communications applications in smart filters and Bragg mirrors.</a:t>
            </a:r>
            <a:endParaRPr lang="en-US" sz="2074"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EFFB3C13-499F-4AAD-AB5F-AD4AA221EB77}"/>
              </a:ext>
            </a:extLst>
          </p:cNvPr>
          <p:cNvSpPr txBox="1"/>
          <p:nvPr/>
        </p:nvSpPr>
        <p:spPr>
          <a:xfrm>
            <a:off x="285726" y="4948245"/>
            <a:ext cx="11389721" cy="1004249"/>
          </a:xfrm>
          <a:prstGeom prst="rect">
            <a:avLst/>
          </a:prstGeom>
          <a:noFill/>
        </p:spPr>
        <p:txBody>
          <a:bodyPr wrap="square" rtlCol="0">
            <a:spAutoFit/>
          </a:bodyPr>
          <a:lstStyle/>
          <a:p>
            <a:r>
              <a:rPr lang="en-US" sz="2074" b="1" dirty="0">
                <a:latin typeface="Arial" panose="020B0604020202020204" pitchFamily="34" charset="0"/>
                <a:cs typeface="Arial" panose="020B0604020202020204" pitchFamily="34" charset="0"/>
              </a:rPr>
              <a:t>Related publications:</a:t>
            </a:r>
          </a:p>
          <a:p>
            <a:r>
              <a:rPr lang="en-US" sz="1926" dirty="0">
                <a:latin typeface="Arial" panose="020B0604020202020204" pitchFamily="34" charset="0"/>
                <a:cs typeface="Arial" panose="020B0604020202020204" pitchFamily="34" charset="0"/>
              </a:rPr>
              <a:t>– J. Faneca </a:t>
            </a:r>
            <a:r>
              <a:rPr lang="en-US" sz="1926" i="1" dirty="0">
                <a:latin typeface="Arial" panose="020B0604020202020204" pitchFamily="34" charset="0"/>
                <a:cs typeface="Arial" panose="020B0604020202020204" pitchFamily="34" charset="0"/>
              </a:rPr>
              <a:t>et al</a:t>
            </a:r>
            <a:r>
              <a:rPr lang="en-US" sz="1926" dirty="0">
                <a:latin typeface="Arial" panose="020B0604020202020204" pitchFamily="34" charset="0"/>
                <a:cs typeface="Arial" panose="020B0604020202020204" pitchFamily="34" charset="0"/>
              </a:rPr>
              <a:t>, </a:t>
            </a:r>
            <a:r>
              <a:rPr lang="en-GB" sz="1926" dirty="0">
                <a:latin typeface="Arial" panose="020B0604020202020204" pitchFamily="34" charset="0"/>
                <a:cs typeface="Arial" panose="020B0604020202020204" pitchFamily="34" charset="0"/>
              </a:rPr>
              <a:t>Applied Physics Letters 116 (9), 093502 (2020)</a:t>
            </a:r>
          </a:p>
          <a:p>
            <a:r>
              <a:rPr lang="en-US" sz="1926" dirty="0">
                <a:latin typeface="Arial" panose="020B0604020202020204" pitchFamily="34" charset="0"/>
                <a:cs typeface="Arial" panose="020B0604020202020204" pitchFamily="34" charset="0"/>
              </a:rPr>
              <a:t>– </a:t>
            </a:r>
            <a:r>
              <a:rPr lang="en-US" sz="1926" dirty="0" err="1">
                <a:latin typeface="Arial" panose="020B0604020202020204" pitchFamily="34" charset="0"/>
                <a:cs typeface="Arial" panose="020B0604020202020204" pitchFamily="34" charset="0"/>
              </a:rPr>
              <a:t>J.Faneca</a:t>
            </a:r>
            <a:r>
              <a:rPr lang="en-US" sz="1926" dirty="0">
                <a:latin typeface="Arial" panose="020B0604020202020204" pitchFamily="34" charset="0"/>
                <a:cs typeface="Arial" panose="020B0604020202020204" pitchFamily="34" charset="0"/>
              </a:rPr>
              <a:t> et al, Optics Express,2020</a:t>
            </a:r>
          </a:p>
        </p:txBody>
      </p:sp>
      <p:sp>
        <p:nvSpPr>
          <p:cNvPr id="9" name="Rectangle: Rounded Corners 8">
            <a:extLst>
              <a:ext uri="{FF2B5EF4-FFF2-40B4-BE49-F238E27FC236}">
                <a16:creationId xmlns:a16="http://schemas.microsoft.com/office/drawing/2014/main" id="{149E6671-7DD1-4763-B76C-0604813010A4}"/>
              </a:ext>
            </a:extLst>
          </p:cNvPr>
          <p:cNvSpPr/>
          <p:nvPr/>
        </p:nvSpPr>
        <p:spPr>
          <a:xfrm>
            <a:off x="285727" y="185496"/>
            <a:ext cx="11620546" cy="1368965"/>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descr="Communities Engagement Manager: University of Exeter | NCCPE">
            <a:extLst>
              <a:ext uri="{FF2B5EF4-FFF2-40B4-BE49-F238E27FC236}">
                <a16:creationId xmlns:a16="http://schemas.microsoft.com/office/drawing/2014/main" id="{500C7B5C-0BDB-46EE-9037-0AA8B60B1A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5" y="6049912"/>
            <a:ext cx="1295400" cy="71067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32D44D20-EACF-43F4-BCF3-CEB4A39C77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24" y="6005906"/>
            <a:ext cx="1438275" cy="798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4557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60CEBF3-EECD-48A2-9B10-105917C6D5C6}"/>
              </a:ext>
            </a:extLst>
          </p:cNvPr>
          <p:cNvSpPr/>
          <p:nvPr/>
        </p:nvSpPr>
        <p:spPr>
          <a:xfrm>
            <a:off x="0" y="0"/>
            <a:ext cx="12192000" cy="6858000"/>
          </a:xfrm>
          <a:prstGeom prst="roundRect">
            <a:avLst>
              <a:gd name="adj" fmla="val 7735"/>
            </a:avLst>
          </a:prstGeom>
          <a:gradFill flip="none" rotWithShape="1">
            <a:gsLst>
              <a:gs pos="0">
                <a:schemeClr val="accent3">
                  <a:lumMod val="0"/>
                  <a:lumOff val="100000"/>
                </a:schemeClr>
              </a:gs>
              <a:gs pos="8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EC43378D-9AB9-478A-9E38-196B5D8D0E00}"/>
              </a:ext>
            </a:extLst>
          </p:cNvPr>
          <p:cNvSpPr txBox="1"/>
          <p:nvPr/>
        </p:nvSpPr>
        <p:spPr>
          <a:xfrm>
            <a:off x="285729" y="185496"/>
            <a:ext cx="11389721" cy="730649"/>
          </a:xfrm>
          <a:prstGeom prst="rect">
            <a:avLst/>
          </a:prstGeom>
          <a:noFill/>
        </p:spPr>
        <p:txBody>
          <a:bodyPr wrap="square" rtlCol="0">
            <a:spAutoFit/>
          </a:bodyPr>
          <a:lstStyle/>
          <a:p>
            <a:r>
              <a:rPr lang="en-US" sz="4148" dirty="0">
                <a:latin typeface="Arial" panose="020B0604020202020204" pitchFamily="34" charset="0"/>
                <a:cs typeface="Arial" panose="020B0604020202020204" pitchFamily="34" charset="0"/>
              </a:rPr>
              <a:t>Previous work and challenge</a:t>
            </a:r>
          </a:p>
        </p:txBody>
      </p:sp>
      <p:sp>
        <p:nvSpPr>
          <p:cNvPr id="6" name="TextBox 5">
            <a:extLst>
              <a:ext uri="{FF2B5EF4-FFF2-40B4-BE49-F238E27FC236}">
                <a16:creationId xmlns:a16="http://schemas.microsoft.com/office/drawing/2014/main" id="{3085484A-6AAC-49AB-8E32-3E3755913B0A}"/>
              </a:ext>
            </a:extLst>
          </p:cNvPr>
          <p:cNvSpPr txBox="1"/>
          <p:nvPr/>
        </p:nvSpPr>
        <p:spPr>
          <a:xfrm>
            <a:off x="122713" y="996866"/>
            <a:ext cx="11945461" cy="2031325"/>
          </a:xfrm>
          <a:prstGeom prst="rect">
            <a:avLst/>
          </a:prstGeom>
          <a:noFill/>
        </p:spPr>
        <p:txBody>
          <a:bodyPr wrap="square" rtlCol="0">
            <a:spAutoFit/>
          </a:bodyPr>
          <a:lstStyle/>
          <a:p>
            <a:pPr algn="just"/>
            <a:r>
              <a:rPr lang="en-GB" dirty="0">
                <a:latin typeface="Arial" panose="020B0604020202020204" pitchFamily="34" charset="0"/>
                <a:cs typeface="Arial" panose="020B0604020202020204" pitchFamily="34" charset="0"/>
              </a:rPr>
              <a:t>To date, one of the challenges faced by silicon photonics is the large scale integration of non-volatile reconfigurable components such as switches, filters, directional couplers or memories to achieve programmable integrated circuits. Although some progress has been made in the last years creating different individual building blocks, the interest of non-volatile integrated circuits relies on using this components in different applications such as: opto-electronic oscillators (OEO), frequency combs, multifunctional reconfigurable photonic integrated circuits (PICs), arbitrary radiofrequency waveform generators (AWG), neuromorphic computing or quantum computing. In this work, we present individual building blocks in the C-band using novel low loss phase change materials (PCMs).</a:t>
            </a:r>
          </a:p>
        </p:txBody>
      </p:sp>
      <p:sp>
        <p:nvSpPr>
          <p:cNvPr id="7" name="TextBox 6">
            <a:extLst>
              <a:ext uri="{FF2B5EF4-FFF2-40B4-BE49-F238E27FC236}">
                <a16:creationId xmlns:a16="http://schemas.microsoft.com/office/drawing/2014/main" id="{91C92066-72EC-46AA-BFC2-50D20E36348D}"/>
              </a:ext>
            </a:extLst>
          </p:cNvPr>
          <p:cNvSpPr txBox="1"/>
          <p:nvPr/>
        </p:nvSpPr>
        <p:spPr>
          <a:xfrm>
            <a:off x="536718" y="6410765"/>
            <a:ext cx="4020661" cy="461665"/>
          </a:xfrm>
          <a:prstGeom prst="rect">
            <a:avLst/>
          </a:prstGeom>
          <a:noFill/>
        </p:spPr>
        <p:txBody>
          <a:bodyPr wrap="square" rtlCol="0">
            <a:spAutoFit/>
          </a:bodyPr>
          <a:lstStyle/>
          <a:p>
            <a:pPr algn="just"/>
            <a:r>
              <a:rPr lang="en-GB" sz="1200" b="1" dirty="0"/>
              <a:t>Fig 1</a:t>
            </a:r>
            <a:r>
              <a:rPr lang="en-GB" sz="1200" dirty="0"/>
              <a:t>. Multipurpose silicon photonics signal processor core using volatile switching. Daniel Perez et al, Nat coms, 2017 </a:t>
            </a:r>
          </a:p>
        </p:txBody>
      </p:sp>
      <p:grpSp>
        <p:nvGrpSpPr>
          <p:cNvPr id="14" name="Group 13">
            <a:extLst>
              <a:ext uri="{FF2B5EF4-FFF2-40B4-BE49-F238E27FC236}">
                <a16:creationId xmlns:a16="http://schemas.microsoft.com/office/drawing/2014/main" id="{D48F52F6-00F8-4C52-964B-9F92EDE1A857}"/>
              </a:ext>
            </a:extLst>
          </p:cNvPr>
          <p:cNvGrpSpPr/>
          <p:nvPr/>
        </p:nvGrpSpPr>
        <p:grpSpPr>
          <a:xfrm>
            <a:off x="170339" y="3061657"/>
            <a:ext cx="5116797" cy="3410567"/>
            <a:chOff x="170339" y="2842582"/>
            <a:chExt cx="5116797" cy="3410567"/>
          </a:xfrm>
        </p:grpSpPr>
        <p:pic>
          <p:nvPicPr>
            <p:cNvPr id="3" name="Picture 2">
              <a:extLst>
                <a:ext uri="{FF2B5EF4-FFF2-40B4-BE49-F238E27FC236}">
                  <a16:creationId xmlns:a16="http://schemas.microsoft.com/office/drawing/2014/main" id="{F7D6689A-0B7A-4779-AE02-E48333826899}"/>
                </a:ext>
              </a:extLst>
            </p:cNvPr>
            <p:cNvPicPr>
              <a:picLocks noChangeAspect="1"/>
            </p:cNvPicPr>
            <p:nvPr/>
          </p:nvPicPr>
          <p:blipFill>
            <a:blip r:embed="rId2"/>
            <a:stretch>
              <a:fillRect/>
            </a:stretch>
          </p:blipFill>
          <p:spPr>
            <a:xfrm>
              <a:off x="170339" y="2842582"/>
              <a:ext cx="5116797" cy="3410567"/>
            </a:xfrm>
            <a:prstGeom prst="rect">
              <a:avLst/>
            </a:prstGeom>
          </p:spPr>
        </p:pic>
        <p:sp>
          <p:nvSpPr>
            <p:cNvPr id="8" name="Rectangle 7">
              <a:extLst>
                <a:ext uri="{FF2B5EF4-FFF2-40B4-BE49-F238E27FC236}">
                  <a16:creationId xmlns:a16="http://schemas.microsoft.com/office/drawing/2014/main" id="{2CF5A58D-D85B-47F1-BF6B-8ACE8CDEEAFB}"/>
                </a:ext>
              </a:extLst>
            </p:cNvPr>
            <p:cNvSpPr/>
            <p:nvPr/>
          </p:nvSpPr>
          <p:spPr>
            <a:xfrm>
              <a:off x="401161" y="2953710"/>
              <a:ext cx="271114" cy="219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790E9A61-66E1-419D-9C65-8D95189C0D58}"/>
                </a:ext>
              </a:extLst>
            </p:cNvPr>
            <p:cNvSpPr/>
            <p:nvPr/>
          </p:nvSpPr>
          <p:spPr>
            <a:xfrm>
              <a:off x="4710461" y="4196971"/>
              <a:ext cx="271114" cy="219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F6197D11-0849-47D9-863F-02398565F6F7}"/>
                </a:ext>
              </a:extLst>
            </p:cNvPr>
            <p:cNvSpPr/>
            <p:nvPr/>
          </p:nvSpPr>
          <p:spPr>
            <a:xfrm>
              <a:off x="401161" y="4531132"/>
              <a:ext cx="271114" cy="219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TextBox 15">
            <a:extLst>
              <a:ext uri="{FF2B5EF4-FFF2-40B4-BE49-F238E27FC236}">
                <a16:creationId xmlns:a16="http://schemas.microsoft.com/office/drawing/2014/main" id="{C54B0DE5-FB2B-40DB-9286-336F7F18D1CB}"/>
              </a:ext>
            </a:extLst>
          </p:cNvPr>
          <p:cNvSpPr txBox="1"/>
          <p:nvPr/>
        </p:nvSpPr>
        <p:spPr>
          <a:xfrm>
            <a:off x="6849071" y="6381332"/>
            <a:ext cx="4020661" cy="461665"/>
          </a:xfrm>
          <a:prstGeom prst="rect">
            <a:avLst/>
          </a:prstGeom>
          <a:noFill/>
        </p:spPr>
        <p:txBody>
          <a:bodyPr wrap="square" rtlCol="0">
            <a:spAutoFit/>
          </a:bodyPr>
          <a:lstStyle/>
          <a:p>
            <a:pPr algn="just"/>
            <a:r>
              <a:rPr lang="en-GB" sz="1200" b="1" dirty="0"/>
              <a:t>Fig 2</a:t>
            </a:r>
            <a:r>
              <a:rPr lang="en-GB" sz="1200" dirty="0"/>
              <a:t>. On-chip photonic synapse based on GST phase change materials. </a:t>
            </a:r>
            <a:r>
              <a:rPr lang="en-GB" sz="1200" dirty="0" err="1"/>
              <a:t>Zengguang</a:t>
            </a:r>
            <a:r>
              <a:rPr lang="en-GB" sz="1200" dirty="0"/>
              <a:t> Cheng et al, Science, 2017</a:t>
            </a:r>
          </a:p>
        </p:txBody>
      </p:sp>
      <p:grpSp>
        <p:nvGrpSpPr>
          <p:cNvPr id="21" name="Group 20">
            <a:extLst>
              <a:ext uri="{FF2B5EF4-FFF2-40B4-BE49-F238E27FC236}">
                <a16:creationId xmlns:a16="http://schemas.microsoft.com/office/drawing/2014/main" id="{EAF2B8C3-0C2C-497E-925B-D06880F2552B}"/>
              </a:ext>
            </a:extLst>
          </p:cNvPr>
          <p:cNvGrpSpPr/>
          <p:nvPr/>
        </p:nvGrpSpPr>
        <p:grpSpPr>
          <a:xfrm>
            <a:off x="5372099" y="3172784"/>
            <a:ext cx="6460771" cy="3299439"/>
            <a:chOff x="5372099" y="3172785"/>
            <a:chExt cx="6460771" cy="3089016"/>
          </a:xfrm>
        </p:grpSpPr>
        <p:pic>
          <p:nvPicPr>
            <p:cNvPr id="15" name="Picture 14">
              <a:extLst>
                <a:ext uri="{FF2B5EF4-FFF2-40B4-BE49-F238E27FC236}">
                  <a16:creationId xmlns:a16="http://schemas.microsoft.com/office/drawing/2014/main" id="{D327BBEC-E6F1-453D-87FB-76502A952655}"/>
                </a:ext>
              </a:extLst>
            </p:cNvPr>
            <p:cNvPicPr>
              <a:picLocks noChangeAspect="1"/>
            </p:cNvPicPr>
            <p:nvPr/>
          </p:nvPicPr>
          <p:blipFill>
            <a:blip r:embed="rId3"/>
            <a:stretch>
              <a:fillRect/>
            </a:stretch>
          </p:blipFill>
          <p:spPr>
            <a:xfrm>
              <a:off x="5372099" y="3172785"/>
              <a:ext cx="6460771" cy="3068606"/>
            </a:xfrm>
            <a:prstGeom prst="rect">
              <a:avLst/>
            </a:prstGeom>
          </p:spPr>
        </p:pic>
        <p:sp>
          <p:nvSpPr>
            <p:cNvPr id="17" name="Rectangle 16">
              <a:extLst>
                <a:ext uri="{FF2B5EF4-FFF2-40B4-BE49-F238E27FC236}">
                  <a16:creationId xmlns:a16="http://schemas.microsoft.com/office/drawing/2014/main" id="{29098F41-AD82-42B3-B02A-1738506C5368}"/>
                </a:ext>
              </a:extLst>
            </p:cNvPr>
            <p:cNvSpPr/>
            <p:nvPr/>
          </p:nvSpPr>
          <p:spPr>
            <a:xfrm>
              <a:off x="5652920" y="3193196"/>
              <a:ext cx="271114" cy="219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F3A57D2A-55C3-465C-BC28-532B1A113DD2}"/>
                </a:ext>
              </a:extLst>
            </p:cNvPr>
            <p:cNvSpPr/>
            <p:nvPr/>
          </p:nvSpPr>
          <p:spPr>
            <a:xfrm>
              <a:off x="8742895" y="3279480"/>
              <a:ext cx="134405" cy="121905"/>
            </a:xfrm>
            <a:prstGeom prst="rect">
              <a:avLst/>
            </a:prstGeom>
            <a:solidFill>
              <a:srgbClr val="919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30EDAEDD-1A9C-49DE-8CDE-BA927D986188}"/>
                </a:ext>
              </a:extLst>
            </p:cNvPr>
            <p:cNvSpPr/>
            <p:nvPr/>
          </p:nvSpPr>
          <p:spPr>
            <a:xfrm>
              <a:off x="8723845" y="5100637"/>
              <a:ext cx="271114" cy="219075"/>
            </a:xfrm>
            <a:prstGeom prst="rect">
              <a:avLst/>
            </a:prstGeom>
            <a:solidFill>
              <a:srgbClr val="7F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533FA86A-64E8-4300-9BB0-C2EBE0288A4D}"/>
                </a:ext>
              </a:extLst>
            </p:cNvPr>
            <p:cNvSpPr/>
            <p:nvPr/>
          </p:nvSpPr>
          <p:spPr>
            <a:xfrm>
              <a:off x="5536413" y="5049752"/>
              <a:ext cx="271114" cy="12120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504255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14987646-C9E6-405B-A6B4-084E2209F038}"/>
              </a:ext>
            </a:extLst>
          </p:cNvPr>
          <p:cNvGrpSpPr/>
          <p:nvPr/>
        </p:nvGrpSpPr>
        <p:grpSpPr>
          <a:xfrm>
            <a:off x="-8349" y="16551"/>
            <a:ext cx="12192000" cy="6858000"/>
            <a:chOff x="-38502" y="534796"/>
            <a:chExt cx="12192000" cy="6858000"/>
          </a:xfrm>
          <a:gradFill>
            <a:gsLst>
              <a:gs pos="0">
                <a:schemeClr val="accent3">
                  <a:lumMod val="0"/>
                  <a:lumOff val="100000"/>
                </a:schemeClr>
              </a:gs>
              <a:gs pos="96000">
                <a:schemeClr val="accent3">
                  <a:lumMod val="0"/>
                  <a:lumOff val="100000"/>
                </a:schemeClr>
              </a:gs>
              <a:gs pos="100000">
                <a:schemeClr val="accent3">
                  <a:lumMod val="100000"/>
                </a:schemeClr>
              </a:gs>
            </a:gsLst>
            <a:path path="circle">
              <a:fillToRect l="50000" t="-80000" r="50000" b="180000"/>
            </a:path>
          </a:gradFill>
        </p:grpSpPr>
        <p:sp>
          <p:nvSpPr>
            <p:cNvPr id="4" name="Rectangle: Rounded Corners 3">
              <a:extLst>
                <a:ext uri="{FF2B5EF4-FFF2-40B4-BE49-F238E27FC236}">
                  <a16:creationId xmlns:a16="http://schemas.microsoft.com/office/drawing/2014/main" id="{D60CEBF3-EECD-48A2-9B10-105917C6D5C6}"/>
                </a:ext>
              </a:extLst>
            </p:cNvPr>
            <p:cNvSpPr/>
            <p:nvPr/>
          </p:nvSpPr>
          <p:spPr>
            <a:xfrm>
              <a:off x="-38502" y="534796"/>
              <a:ext cx="12192000" cy="6858000"/>
            </a:xfrm>
            <a:prstGeom prst="roundRect">
              <a:avLst>
                <a:gd name="adj" fmla="val 773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F3BBA6EA-AB4D-4EEC-9A02-1F188D82D56F}"/>
                </a:ext>
              </a:extLst>
            </p:cNvPr>
            <p:cNvPicPr>
              <a:picLocks noChangeAspect="1"/>
            </p:cNvPicPr>
            <p:nvPr/>
          </p:nvPicPr>
          <p:blipFill>
            <a:blip r:embed="rId2"/>
            <a:stretch>
              <a:fillRect/>
            </a:stretch>
          </p:blipFill>
          <p:spPr>
            <a:xfrm>
              <a:off x="46279" y="1034473"/>
              <a:ext cx="6330852" cy="2705689"/>
            </a:xfrm>
            <a:prstGeom prst="rect">
              <a:avLst/>
            </a:prstGeom>
            <a:grpFill/>
          </p:spPr>
        </p:pic>
        <p:pic>
          <p:nvPicPr>
            <p:cNvPr id="3" name="Picture 2">
              <a:extLst>
                <a:ext uri="{FF2B5EF4-FFF2-40B4-BE49-F238E27FC236}">
                  <a16:creationId xmlns:a16="http://schemas.microsoft.com/office/drawing/2014/main" id="{F4CA62D4-B7E9-4A8A-90F0-788389E03EC6}"/>
                </a:ext>
              </a:extLst>
            </p:cNvPr>
            <p:cNvPicPr>
              <a:picLocks noChangeAspect="1"/>
            </p:cNvPicPr>
            <p:nvPr/>
          </p:nvPicPr>
          <p:blipFill>
            <a:blip r:embed="rId3"/>
            <a:stretch>
              <a:fillRect/>
            </a:stretch>
          </p:blipFill>
          <p:spPr>
            <a:xfrm>
              <a:off x="7584798" y="554820"/>
              <a:ext cx="4242241" cy="3163289"/>
            </a:xfrm>
            <a:prstGeom prst="rect">
              <a:avLst/>
            </a:prstGeom>
            <a:grpFill/>
          </p:spPr>
        </p:pic>
        <p:pic>
          <p:nvPicPr>
            <p:cNvPr id="7" name="Picture 6">
              <a:extLst>
                <a:ext uri="{FF2B5EF4-FFF2-40B4-BE49-F238E27FC236}">
                  <a16:creationId xmlns:a16="http://schemas.microsoft.com/office/drawing/2014/main" id="{23A21AC5-9356-48C4-B780-D5EE0829ED7B}"/>
                </a:ext>
              </a:extLst>
            </p:cNvPr>
            <p:cNvPicPr>
              <a:picLocks noChangeAspect="1"/>
            </p:cNvPicPr>
            <p:nvPr/>
          </p:nvPicPr>
          <p:blipFill rotWithShape="1">
            <a:blip r:embed="rId4"/>
            <a:srcRect t="3415" b="5116"/>
            <a:stretch/>
          </p:blipFill>
          <p:spPr>
            <a:xfrm>
              <a:off x="126695" y="3857749"/>
              <a:ext cx="5395163" cy="3243685"/>
            </a:xfrm>
            <a:prstGeom prst="rect">
              <a:avLst/>
            </a:prstGeom>
            <a:grpFill/>
          </p:spPr>
        </p:pic>
        <p:sp>
          <p:nvSpPr>
            <p:cNvPr id="6" name="TextBox 5">
              <a:extLst>
                <a:ext uri="{FF2B5EF4-FFF2-40B4-BE49-F238E27FC236}">
                  <a16:creationId xmlns:a16="http://schemas.microsoft.com/office/drawing/2014/main" id="{8349237F-8A30-4F06-8137-65A645A4DF9F}"/>
                </a:ext>
              </a:extLst>
            </p:cNvPr>
            <p:cNvSpPr txBox="1"/>
            <p:nvPr/>
          </p:nvSpPr>
          <p:spPr>
            <a:xfrm>
              <a:off x="542569" y="3509346"/>
              <a:ext cx="5985216" cy="400110"/>
            </a:xfrm>
            <a:prstGeom prst="rect">
              <a:avLst/>
            </a:prstGeom>
            <a:grpFill/>
          </p:spPr>
          <p:txBody>
            <a:bodyPr wrap="square" rtlCol="0">
              <a:spAutoFit/>
            </a:bodyPr>
            <a:lstStyle/>
            <a:p>
              <a:r>
                <a:rPr lang="en-GB" sz="1000" b="1" dirty="0">
                  <a:latin typeface="Arial" panose="020B0604020202020204" pitchFamily="34" charset="0"/>
                  <a:cs typeface="Arial" panose="020B0604020202020204" pitchFamily="34" charset="0"/>
                </a:rPr>
                <a:t>Fig 3.</a:t>
              </a:r>
              <a:r>
                <a:rPr lang="en-GB" sz="1000" dirty="0">
                  <a:latin typeface="Arial" panose="020B0604020202020204" pitchFamily="34" charset="0"/>
                  <a:cs typeface="Arial" panose="020B0604020202020204" pitchFamily="34" charset="0"/>
                </a:rPr>
                <a:t> a) Refractive index, </a:t>
              </a:r>
              <a:r>
                <a:rPr lang="en-GB" sz="1000" i="1" dirty="0">
                  <a:latin typeface="Arial" panose="020B0604020202020204" pitchFamily="34" charset="0"/>
                  <a:cs typeface="Arial" panose="020B0604020202020204" pitchFamily="34" charset="0"/>
                </a:rPr>
                <a:t>n</a:t>
              </a:r>
              <a:r>
                <a:rPr lang="en-GB" sz="1000" dirty="0">
                  <a:latin typeface="Arial" panose="020B0604020202020204" pitchFamily="34" charset="0"/>
                  <a:cs typeface="Arial" panose="020B0604020202020204" pitchFamily="34" charset="0"/>
                </a:rPr>
                <a:t>, and (b) extinction coefficient, </a:t>
              </a:r>
              <a:r>
                <a:rPr lang="en-GB" sz="1000" i="1" dirty="0">
                  <a:latin typeface="Arial" panose="020B0604020202020204" pitchFamily="34" charset="0"/>
                  <a:cs typeface="Arial" panose="020B0604020202020204" pitchFamily="34" charset="0"/>
                </a:rPr>
                <a:t>k</a:t>
              </a:r>
              <a:r>
                <a:rPr lang="en-GB" sz="1000" dirty="0">
                  <a:latin typeface="Arial" panose="020B0604020202020204" pitchFamily="34" charset="0"/>
                  <a:cs typeface="Arial" panose="020B0604020202020204" pitchFamily="34" charset="0"/>
                </a:rPr>
                <a:t>, ellipsometry measurements in amorphous (solid lines) and crystalline (dashed lines) state for Sb</a:t>
              </a:r>
              <a:r>
                <a:rPr lang="en-GB" sz="1000" baseline="-25000" dirty="0">
                  <a:latin typeface="Arial" panose="020B0604020202020204" pitchFamily="34" charset="0"/>
                  <a:cs typeface="Arial" panose="020B0604020202020204" pitchFamily="34" charset="0"/>
                </a:rPr>
                <a:t>2</a:t>
              </a:r>
              <a:r>
                <a:rPr lang="en-GB" sz="1000" dirty="0">
                  <a:latin typeface="Arial" panose="020B0604020202020204" pitchFamily="34" charset="0"/>
                  <a:cs typeface="Arial" panose="020B0604020202020204" pitchFamily="34" charset="0"/>
                </a:rPr>
                <a:t>S</a:t>
              </a:r>
              <a:r>
                <a:rPr lang="en-GB" sz="1000" baseline="-25000" dirty="0">
                  <a:latin typeface="Arial" panose="020B0604020202020204" pitchFamily="34" charset="0"/>
                  <a:cs typeface="Arial" panose="020B0604020202020204" pitchFamily="34" charset="0"/>
                </a:rPr>
                <a:t>3</a:t>
              </a:r>
              <a:r>
                <a:rPr lang="en-GB" sz="1000" dirty="0">
                  <a:latin typeface="Arial" panose="020B0604020202020204" pitchFamily="34" charset="0"/>
                  <a:cs typeface="Arial" panose="020B0604020202020204" pitchFamily="34" charset="0"/>
                </a:rPr>
                <a:t> (red) and GSST (green).</a:t>
              </a:r>
            </a:p>
          </p:txBody>
        </p:sp>
      </p:grpSp>
      <p:sp>
        <p:nvSpPr>
          <p:cNvPr id="31" name="TextBox 30">
            <a:extLst>
              <a:ext uri="{FF2B5EF4-FFF2-40B4-BE49-F238E27FC236}">
                <a16:creationId xmlns:a16="http://schemas.microsoft.com/office/drawing/2014/main" id="{320771F8-DE5C-41DB-98E0-1CF0DC8D4349}"/>
              </a:ext>
            </a:extLst>
          </p:cNvPr>
          <p:cNvSpPr txBox="1"/>
          <p:nvPr/>
        </p:nvSpPr>
        <p:spPr>
          <a:xfrm>
            <a:off x="486397" y="-128323"/>
            <a:ext cx="4544568" cy="730649"/>
          </a:xfrm>
          <a:prstGeom prst="rect">
            <a:avLst/>
          </a:prstGeom>
          <a:noFill/>
        </p:spPr>
        <p:txBody>
          <a:bodyPr wrap="square" rtlCol="0">
            <a:spAutoFit/>
          </a:bodyPr>
          <a:lstStyle/>
          <a:p>
            <a:r>
              <a:rPr lang="en-US" sz="4148" dirty="0">
                <a:latin typeface="Arial" panose="020B0604020202020204" pitchFamily="34" charset="0"/>
                <a:cs typeface="Arial" panose="020B0604020202020204" pitchFamily="34" charset="0"/>
              </a:rPr>
              <a:t>Design</a:t>
            </a:r>
          </a:p>
        </p:txBody>
      </p:sp>
      <p:sp>
        <p:nvSpPr>
          <p:cNvPr id="5" name="Arrow: Right 4">
            <a:extLst>
              <a:ext uri="{FF2B5EF4-FFF2-40B4-BE49-F238E27FC236}">
                <a16:creationId xmlns:a16="http://schemas.microsoft.com/office/drawing/2014/main" id="{9508268D-80C9-4412-ABEA-1ACB64C45C04}"/>
              </a:ext>
            </a:extLst>
          </p:cNvPr>
          <p:cNvSpPr/>
          <p:nvPr/>
        </p:nvSpPr>
        <p:spPr>
          <a:xfrm>
            <a:off x="6371433" y="1745358"/>
            <a:ext cx="917060" cy="74423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7C7143A2-F408-4BA5-B4C9-3D795E551D75}"/>
              </a:ext>
            </a:extLst>
          </p:cNvPr>
          <p:cNvSpPr txBox="1"/>
          <p:nvPr/>
        </p:nvSpPr>
        <p:spPr>
          <a:xfrm>
            <a:off x="5988178" y="1045051"/>
            <a:ext cx="1753519" cy="738664"/>
          </a:xfrm>
          <a:prstGeom prst="rect">
            <a:avLst/>
          </a:prstGeom>
          <a:noFill/>
        </p:spPr>
        <p:txBody>
          <a:bodyPr wrap="square" rtlCol="0">
            <a:spAutoFit/>
          </a:bodyPr>
          <a:lstStyle/>
          <a:p>
            <a:pPr algn="ctr"/>
            <a:r>
              <a:rPr lang="en-GB" sz="1400" dirty="0">
                <a:latin typeface="Arial" panose="020B0604020202020204" pitchFamily="34" charset="0"/>
                <a:cs typeface="Arial" panose="020B0604020202020204" pitchFamily="34" charset="0"/>
              </a:rPr>
              <a:t>Exploiting the effective refractive index change</a:t>
            </a:r>
          </a:p>
        </p:txBody>
      </p:sp>
      <p:sp>
        <p:nvSpPr>
          <p:cNvPr id="19" name="TextBox 18">
            <a:extLst>
              <a:ext uri="{FF2B5EF4-FFF2-40B4-BE49-F238E27FC236}">
                <a16:creationId xmlns:a16="http://schemas.microsoft.com/office/drawing/2014/main" id="{6DEF71BA-DEFC-45A5-9B35-3821DD4B8EBB}"/>
              </a:ext>
            </a:extLst>
          </p:cNvPr>
          <p:cNvSpPr txBox="1"/>
          <p:nvPr/>
        </p:nvSpPr>
        <p:spPr>
          <a:xfrm>
            <a:off x="7136278" y="3039191"/>
            <a:ext cx="5463247" cy="400110"/>
          </a:xfrm>
          <a:prstGeom prst="rect">
            <a:avLst/>
          </a:prstGeom>
          <a:noFill/>
        </p:spPr>
        <p:txBody>
          <a:bodyPr wrap="square" rtlCol="0">
            <a:spAutoFit/>
          </a:bodyPr>
          <a:lstStyle/>
          <a:p>
            <a:r>
              <a:rPr lang="en-GB" sz="1000" b="1" dirty="0">
                <a:latin typeface="Arial" panose="020B0604020202020204" pitchFamily="34" charset="0"/>
                <a:cs typeface="Arial" panose="020B0604020202020204" pitchFamily="34" charset="0"/>
              </a:rPr>
              <a:t>Fig 4.</a:t>
            </a:r>
            <a:r>
              <a:rPr lang="en-GB" sz="1000" dirty="0">
                <a:latin typeface="Arial" panose="020B0604020202020204" pitchFamily="34" charset="0"/>
                <a:cs typeface="Arial" panose="020B0604020202020204" pitchFamily="34" charset="0"/>
              </a:rPr>
              <a:t> Two different Bragg gratings have been proposed (a) using Sb</a:t>
            </a:r>
            <a:r>
              <a:rPr lang="en-GB" sz="1000" baseline="-25000" dirty="0">
                <a:latin typeface="Arial" panose="020B0604020202020204" pitchFamily="34" charset="0"/>
                <a:cs typeface="Arial" panose="020B0604020202020204" pitchFamily="34" charset="0"/>
              </a:rPr>
              <a:t>2</a:t>
            </a:r>
            <a:r>
              <a:rPr lang="en-GB" sz="1000" dirty="0">
                <a:latin typeface="Arial" panose="020B0604020202020204" pitchFamily="34" charset="0"/>
                <a:cs typeface="Arial" panose="020B0604020202020204" pitchFamily="34" charset="0"/>
              </a:rPr>
              <a:t>S</a:t>
            </a:r>
            <a:r>
              <a:rPr lang="en-GB" sz="1000" baseline="-25000" dirty="0">
                <a:latin typeface="Arial" panose="020B0604020202020204" pitchFamily="34" charset="0"/>
                <a:cs typeface="Arial" panose="020B0604020202020204" pitchFamily="34" charset="0"/>
              </a:rPr>
              <a:t>3 </a:t>
            </a:r>
            <a:r>
              <a:rPr lang="en-GB" sz="1000" dirty="0">
                <a:latin typeface="Arial" panose="020B0604020202020204" pitchFamily="34" charset="0"/>
                <a:cs typeface="Arial" panose="020B0604020202020204" pitchFamily="34" charset="0"/>
              </a:rPr>
              <a:t>with a fill factor FF=0.5 and (c) using GSST with a fill factor FF=0.2. (b-d) shows the internal reflections.</a:t>
            </a:r>
          </a:p>
        </p:txBody>
      </p:sp>
      <p:pic>
        <p:nvPicPr>
          <p:cNvPr id="11" name="Picture 10">
            <a:extLst>
              <a:ext uri="{FF2B5EF4-FFF2-40B4-BE49-F238E27FC236}">
                <a16:creationId xmlns:a16="http://schemas.microsoft.com/office/drawing/2014/main" id="{D116F424-0AF7-4CEA-9224-C6B723B22135}"/>
              </a:ext>
            </a:extLst>
          </p:cNvPr>
          <p:cNvPicPr>
            <a:picLocks noChangeAspect="1"/>
          </p:cNvPicPr>
          <p:nvPr/>
        </p:nvPicPr>
        <p:blipFill>
          <a:blip r:embed="rId5"/>
          <a:stretch>
            <a:fillRect/>
          </a:stretch>
        </p:blipFill>
        <p:spPr>
          <a:xfrm>
            <a:off x="6727170" y="3439301"/>
            <a:ext cx="5372123" cy="2859917"/>
          </a:xfrm>
          <a:prstGeom prst="rect">
            <a:avLst/>
          </a:prstGeom>
        </p:spPr>
      </p:pic>
      <p:sp>
        <p:nvSpPr>
          <p:cNvPr id="25" name="TextBox 24">
            <a:extLst>
              <a:ext uri="{FF2B5EF4-FFF2-40B4-BE49-F238E27FC236}">
                <a16:creationId xmlns:a16="http://schemas.microsoft.com/office/drawing/2014/main" id="{3DCA0884-A584-4155-920B-175AD4C48CF5}"/>
              </a:ext>
            </a:extLst>
          </p:cNvPr>
          <p:cNvSpPr txBox="1"/>
          <p:nvPr/>
        </p:nvSpPr>
        <p:spPr>
          <a:xfrm>
            <a:off x="6928341" y="6138545"/>
            <a:ext cx="5463247" cy="400110"/>
          </a:xfrm>
          <a:prstGeom prst="rect">
            <a:avLst/>
          </a:prstGeom>
          <a:noFill/>
        </p:spPr>
        <p:txBody>
          <a:bodyPr wrap="square" rtlCol="0">
            <a:spAutoFit/>
          </a:bodyPr>
          <a:lstStyle/>
          <a:p>
            <a:r>
              <a:rPr lang="en-GB" sz="1000" b="1" dirty="0">
                <a:latin typeface="Arial" panose="020B0604020202020204" pitchFamily="34" charset="0"/>
                <a:cs typeface="Arial" panose="020B0604020202020204" pitchFamily="34" charset="0"/>
              </a:rPr>
              <a:t>Fig 6.</a:t>
            </a:r>
            <a:r>
              <a:rPr lang="en-GB" sz="1000" dirty="0">
                <a:latin typeface="Arial" panose="020B0604020202020204" pitchFamily="34" charset="0"/>
                <a:cs typeface="Arial" panose="020B0604020202020204" pitchFamily="34" charset="0"/>
              </a:rPr>
              <a:t> Two different Bragg gratings have been proposed (a) using Sb</a:t>
            </a:r>
            <a:r>
              <a:rPr lang="en-GB" sz="1000" baseline="-25000" dirty="0">
                <a:latin typeface="Arial" panose="020B0604020202020204" pitchFamily="34" charset="0"/>
                <a:cs typeface="Arial" panose="020B0604020202020204" pitchFamily="34" charset="0"/>
              </a:rPr>
              <a:t>2</a:t>
            </a:r>
            <a:r>
              <a:rPr lang="en-GB" sz="1000" dirty="0">
                <a:latin typeface="Arial" panose="020B0604020202020204" pitchFamily="34" charset="0"/>
                <a:cs typeface="Arial" panose="020B0604020202020204" pitchFamily="34" charset="0"/>
              </a:rPr>
              <a:t>S</a:t>
            </a:r>
            <a:r>
              <a:rPr lang="en-GB" sz="1000" baseline="-25000" dirty="0">
                <a:latin typeface="Arial" panose="020B0604020202020204" pitchFamily="34" charset="0"/>
                <a:cs typeface="Arial" panose="020B0604020202020204" pitchFamily="34" charset="0"/>
              </a:rPr>
              <a:t>3 </a:t>
            </a:r>
            <a:r>
              <a:rPr lang="en-GB" sz="1000" dirty="0">
                <a:latin typeface="Arial" panose="020B0604020202020204" pitchFamily="34" charset="0"/>
                <a:cs typeface="Arial" panose="020B0604020202020204" pitchFamily="34" charset="0"/>
              </a:rPr>
              <a:t>with a fill factor FF=0.5 and (b) using GSST with a fill factor FF=0.2 for 6 different levels of crystallization.</a:t>
            </a:r>
          </a:p>
        </p:txBody>
      </p:sp>
      <p:sp>
        <p:nvSpPr>
          <p:cNvPr id="27" name="Arrow: Right 26">
            <a:extLst>
              <a:ext uri="{FF2B5EF4-FFF2-40B4-BE49-F238E27FC236}">
                <a16:creationId xmlns:a16="http://schemas.microsoft.com/office/drawing/2014/main" id="{A05C52CA-8D4F-435A-962B-95991853A003}"/>
              </a:ext>
            </a:extLst>
          </p:cNvPr>
          <p:cNvSpPr/>
          <p:nvPr/>
        </p:nvSpPr>
        <p:spPr>
          <a:xfrm>
            <a:off x="5753101" y="4895511"/>
            <a:ext cx="917060" cy="74423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64F3AFA9-C64E-41CA-AE1D-9289FC4D32E1}"/>
              </a:ext>
            </a:extLst>
          </p:cNvPr>
          <p:cNvSpPr txBox="1"/>
          <p:nvPr/>
        </p:nvSpPr>
        <p:spPr>
          <a:xfrm>
            <a:off x="5271203" y="3783636"/>
            <a:ext cx="1753519" cy="1169551"/>
          </a:xfrm>
          <a:prstGeom prst="rect">
            <a:avLst/>
          </a:prstGeom>
          <a:noFill/>
        </p:spPr>
        <p:txBody>
          <a:bodyPr wrap="square" rtlCol="0">
            <a:spAutoFit/>
          </a:bodyPr>
          <a:lstStyle/>
          <a:p>
            <a:pPr algn="ctr"/>
            <a:r>
              <a:rPr lang="en-GB" sz="1400" dirty="0">
                <a:latin typeface="Arial" panose="020B0604020202020204" pitchFamily="34" charset="0"/>
                <a:cs typeface="Arial" panose="020B0604020202020204" pitchFamily="34" charset="0"/>
              </a:rPr>
              <a:t>Controlling intermediate states in the phase change material cells</a:t>
            </a:r>
          </a:p>
        </p:txBody>
      </p:sp>
      <p:sp>
        <p:nvSpPr>
          <p:cNvPr id="30" name="TextBox 29">
            <a:extLst>
              <a:ext uri="{FF2B5EF4-FFF2-40B4-BE49-F238E27FC236}">
                <a16:creationId xmlns:a16="http://schemas.microsoft.com/office/drawing/2014/main" id="{F61ECE01-E0CB-4671-9AE5-F47E804A31AF}"/>
              </a:ext>
            </a:extLst>
          </p:cNvPr>
          <p:cNvSpPr txBox="1"/>
          <p:nvPr/>
        </p:nvSpPr>
        <p:spPr>
          <a:xfrm>
            <a:off x="524931" y="6489657"/>
            <a:ext cx="5463247" cy="400110"/>
          </a:xfrm>
          <a:prstGeom prst="rect">
            <a:avLst/>
          </a:prstGeom>
          <a:noFill/>
        </p:spPr>
        <p:txBody>
          <a:bodyPr wrap="square" rtlCol="0">
            <a:spAutoFit/>
          </a:bodyPr>
          <a:lstStyle/>
          <a:p>
            <a:r>
              <a:rPr lang="en-GB" sz="1000" b="1" dirty="0">
                <a:latin typeface="Arial" panose="020B0604020202020204" pitchFamily="34" charset="0"/>
                <a:cs typeface="Arial" panose="020B0604020202020204" pitchFamily="34" charset="0"/>
              </a:rPr>
              <a:t>Fig 5.</a:t>
            </a:r>
            <a:r>
              <a:rPr lang="en-GB" sz="1000" dirty="0">
                <a:latin typeface="Arial" panose="020B0604020202020204" pitchFamily="34" charset="0"/>
                <a:cs typeface="Arial" panose="020B0604020202020204" pitchFamily="34" charset="0"/>
              </a:rPr>
              <a:t> Optical response for different Bragg grating period number in amorphous state (red line) or crystalline state (black line), (a) for  Sb</a:t>
            </a:r>
            <a:r>
              <a:rPr lang="en-GB" sz="1000" baseline="-25000" dirty="0">
                <a:latin typeface="Arial" panose="020B0604020202020204" pitchFamily="34" charset="0"/>
                <a:cs typeface="Arial" panose="020B0604020202020204" pitchFamily="34" charset="0"/>
              </a:rPr>
              <a:t>2</a:t>
            </a:r>
            <a:r>
              <a:rPr lang="en-GB" sz="1000" dirty="0">
                <a:latin typeface="Arial" panose="020B0604020202020204" pitchFamily="34" charset="0"/>
                <a:cs typeface="Arial" panose="020B0604020202020204" pitchFamily="34" charset="0"/>
              </a:rPr>
              <a:t>S</a:t>
            </a:r>
            <a:r>
              <a:rPr lang="en-GB" sz="1000" baseline="-25000" dirty="0">
                <a:latin typeface="Arial" panose="020B0604020202020204" pitchFamily="34" charset="0"/>
                <a:cs typeface="Arial" panose="020B0604020202020204" pitchFamily="34" charset="0"/>
              </a:rPr>
              <a:t>3 </a:t>
            </a:r>
            <a:r>
              <a:rPr lang="en-GB" sz="1000" dirty="0">
                <a:latin typeface="Arial" panose="020B0604020202020204" pitchFamily="34" charset="0"/>
                <a:cs typeface="Arial" panose="020B0604020202020204" pitchFamily="34" charset="0"/>
              </a:rPr>
              <a:t> and (b) </a:t>
            </a:r>
            <a:r>
              <a:rPr lang="en-GB" sz="1000">
                <a:latin typeface="Arial" panose="020B0604020202020204" pitchFamily="34" charset="0"/>
                <a:cs typeface="Arial" panose="020B0604020202020204" pitchFamily="34" charset="0"/>
              </a:rPr>
              <a:t>for GSST.</a:t>
            </a:r>
            <a:endParaRPr lang="en-GB" sz="1000" dirty="0">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C1D40E72-A0C5-4C48-9145-A69D32477114}"/>
              </a:ext>
            </a:extLst>
          </p:cNvPr>
          <p:cNvSpPr txBox="1"/>
          <p:nvPr/>
        </p:nvSpPr>
        <p:spPr>
          <a:xfrm>
            <a:off x="5262831" y="5694838"/>
            <a:ext cx="1753519" cy="523220"/>
          </a:xfrm>
          <a:prstGeom prst="rect">
            <a:avLst/>
          </a:prstGeom>
          <a:noFill/>
        </p:spPr>
        <p:txBody>
          <a:bodyPr wrap="square" rtlCol="0">
            <a:spAutoFit/>
          </a:bodyPr>
          <a:lstStyle/>
          <a:p>
            <a:pPr algn="ctr"/>
            <a:r>
              <a:rPr lang="en-GB" sz="1400" dirty="0">
                <a:latin typeface="Arial" panose="020B0604020202020204" pitchFamily="34" charset="0"/>
                <a:cs typeface="Arial" panose="020B0604020202020204" pitchFamily="34" charset="0"/>
              </a:rPr>
              <a:t>Crystallization fraction </a:t>
            </a:r>
            <a:r>
              <a:rPr lang="en-GB" sz="1400" i="1" dirty="0">
                <a:latin typeface="Arial" panose="020B0604020202020204" pitchFamily="34" charset="0"/>
                <a:cs typeface="Arial" panose="020B0604020202020204" pitchFamily="34" charset="0"/>
              </a:rPr>
              <a:t>(f)</a:t>
            </a:r>
          </a:p>
        </p:txBody>
      </p:sp>
    </p:spTree>
    <p:extLst>
      <p:ext uri="{BB962C8B-B14F-4D97-AF65-F5344CB8AC3E}">
        <p14:creationId xmlns:p14="http://schemas.microsoft.com/office/powerpoint/2010/main" val="1215011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60CEBF3-EECD-48A2-9B10-105917C6D5C6}"/>
              </a:ext>
            </a:extLst>
          </p:cNvPr>
          <p:cNvSpPr/>
          <p:nvPr/>
        </p:nvSpPr>
        <p:spPr>
          <a:xfrm>
            <a:off x="0" y="0"/>
            <a:ext cx="12192000" cy="6858000"/>
          </a:xfrm>
          <a:prstGeom prst="roundRect">
            <a:avLst>
              <a:gd name="adj" fmla="val 7735"/>
            </a:avLst>
          </a:prstGeom>
          <a:gradFill flip="none" rotWithShape="1">
            <a:gsLst>
              <a:gs pos="0">
                <a:schemeClr val="accent3">
                  <a:lumMod val="0"/>
                  <a:lumOff val="100000"/>
                </a:schemeClr>
              </a:gs>
              <a:gs pos="92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EC43378D-9AB9-478A-9E38-196B5D8D0E00}"/>
              </a:ext>
            </a:extLst>
          </p:cNvPr>
          <p:cNvSpPr txBox="1"/>
          <p:nvPr/>
        </p:nvSpPr>
        <p:spPr>
          <a:xfrm>
            <a:off x="450244" y="0"/>
            <a:ext cx="2264381" cy="730649"/>
          </a:xfrm>
          <a:prstGeom prst="rect">
            <a:avLst/>
          </a:prstGeom>
          <a:noFill/>
        </p:spPr>
        <p:txBody>
          <a:bodyPr wrap="square" rtlCol="0">
            <a:spAutoFit/>
          </a:bodyPr>
          <a:lstStyle/>
          <a:p>
            <a:r>
              <a:rPr lang="en-US" sz="4148" dirty="0">
                <a:latin typeface="Arial" panose="020B0604020202020204" pitchFamily="34" charset="0"/>
                <a:cs typeface="Arial" panose="020B0604020202020204" pitchFamily="34" charset="0"/>
              </a:rPr>
              <a:t>Results</a:t>
            </a:r>
          </a:p>
        </p:txBody>
      </p:sp>
      <p:pic>
        <p:nvPicPr>
          <p:cNvPr id="8" name="Picture 7">
            <a:extLst>
              <a:ext uri="{FF2B5EF4-FFF2-40B4-BE49-F238E27FC236}">
                <a16:creationId xmlns:a16="http://schemas.microsoft.com/office/drawing/2014/main" id="{BAF5BAE1-D54A-4B6E-B82E-9AF28E85D25C}"/>
              </a:ext>
            </a:extLst>
          </p:cNvPr>
          <p:cNvPicPr>
            <a:picLocks noChangeAspect="1"/>
          </p:cNvPicPr>
          <p:nvPr/>
        </p:nvPicPr>
        <p:blipFill>
          <a:blip r:embed="rId2"/>
          <a:stretch>
            <a:fillRect/>
          </a:stretch>
        </p:blipFill>
        <p:spPr>
          <a:xfrm>
            <a:off x="7221604" y="-18724"/>
            <a:ext cx="4707911" cy="4093554"/>
          </a:xfrm>
          <a:prstGeom prst="rect">
            <a:avLst/>
          </a:prstGeom>
        </p:spPr>
      </p:pic>
      <p:sp>
        <p:nvSpPr>
          <p:cNvPr id="6" name="TextBox 5">
            <a:extLst>
              <a:ext uri="{FF2B5EF4-FFF2-40B4-BE49-F238E27FC236}">
                <a16:creationId xmlns:a16="http://schemas.microsoft.com/office/drawing/2014/main" id="{66DE1790-1CDC-4441-81E1-A0ED3227EFD1}"/>
              </a:ext>
            </a:extLst>
          </p:cNvPr>
          <p:cNvSpPr txBox="1"/>
          <p:nvPr/>
        </p:nvSpPr>
        <p:spPr>
          <a:xfrm>
            <a:off x="192947" y="4046053"/>
            <a:ext cx="3559364" cy="2031325"/>
          </a:xfrm>
          <a:prstGeom prst="rect">
            <a:avLst/>
          </a:prstGeom>
          <a:noFill/>
        </p:spPr>
        <p:txBody>
          <a:bodyPr wrap="square" rtlCol="0">
            <a:spAutoFit/>
          </a:bodyPr>
          <a:lstStyle/>
          <a:p>
            <a:pPr algn="just"/>
            <a:r>
              <a:rPr lang="en-GB" dirty="0"/>
              <a:t>A complete study of all the relevant parameters that comprises a Bragg grating (central wavelength, extinction ratio, bandwidth and insertion losses) has been made for both phase-change materials and different crystallization fractions.</a:t>
            </a:r>
            <a:endParaRPr lang="en-GB"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7CAA12F4-D075-4002-89A0-D818CF7E897B}"/>
              </a:ext>
            </a:extLst>
          </p:cNvPr>
          <p:cNvSpPr txBox="1"/>
          <p:nvPr/>
        </p:nvSpPr>
        <p:spPr>
          <a:xfrm>
            <a:off x="3818533" y="4015690"/>
            <a:ext cx="3727873" cy="2585323"/>
          </a:xfrm>
          <a:prstGeom prst="rect">
            <a:avLst/>
          </a:prstGeom>
          <a:noFill/>
        </p:spPr>
        <p:txBody>
          <a:bodyPr wrap="square" rtlCol="0">
            <a:spAutoFit/>
          </a:bodyPr>
          <a:lstStyle/>
          <a:p>
            <a:pPr algn="just"/>
            <a:r>
              <a:rPr lang="en-GB" dirty="0"/>
              <a:t>Multilevel tuneable filters consisting of an array of 3 BGs placed in series has been demonstrated. Each grating has a different periodicity (Λ</a:t>
            </a:r>
            <a:r>
              <a:rPr lang="en-GB" baseline="-25000" dirty="0"/>
              <a:t>1</a:t>
            </a:r>
            <a:r>
              <a:rPr lang="en-GB" dirty="0"/>
              <a:t>, Λ</a:t>
            </a:r>
            <a:r>
              <a:rPr lang="en-GB" baseline="-25000" dirty="0"/>
              <a:t>2</a:t>
            </a:r>
            <a:r>
              <a:rPr lang="en-GB" dirty="0"/>
              <a:t>, Λ</a:t>
            </a:r>
            <a:r>
              <a:rPr lang="en-GB" baseline="-25000" dirty="0"/>
              <a:t>3</a:t>
            </a:r>
            <a:r>
              <a:rPr lang="en-GB" dirty="0"/>
              <a:t>). Different wavelengths can be reflected and this device can be used to interact in each region of the Bragg grating with different molecules that reacts at different wavelengths.</a:t>
            </a:r>
            <a:endParaRPr lang="en-GB"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AAFA3862-6547-482F-899A-9B24952D2FE7}"/>
              </a:ext>
            </a:extLst>
          </p:cNvPr>
          <p:cNvSpPr txBox="1"/>
          <p:nvPr/>
        </p:nvSpPr>
        <p:spPr>
          <a:xfrm>
            <a:off x="7745673" y="3942410"/>
            <a:ext cx="4004838" cy="2862322"/>
          </a:xfrm>
          <a:prstGeom prst="rect">
            <a:avLst/>
          </a:prstGeom>
          <a:noFill/>
        </p:spPr>
        <p:txBody>
          <a:bodyPr wrap="square" rtlCol="0">
            <a:spAutoFit/>
          </a:bodyPr>
          <a:lstStyle/>
          <a:p>
            <a:pPr algn="just"/>
            <a:r>
              <a:rPr lang="en-GB" dirty="0"/>
              <a:t>Re-configurable, ultra-high quality factor filter based on phase-change materials. A defect in the Sb</a:t>
            </a:r>
            <a:r>
              <a:rPr lang="en-GB" baseline="-25000" dirty="0"/>
              <a:t>2</a:t>
            </a:r>
            <a:r>
              <a:rPr lang="en-GB" dirty="0"/>
              <a:t>S</a:t>
            </a:r>
            <a:r>
              <a:rPr lang="en-GB" baseline="-25000" dirty="0"/>
              <a:t>3</a:t>
            </a:r>
            <a:r>
              <a:rPr lang="en-GB" dirty="0"/>
              <a:t> BG is created by replacing a Sb</a:t>
            </a:r>
            <a:r>
              <a:rPr lang="en-GB" baseline="-25000" dirty="0"/>
              <a:t>2</a:t>
            </a:r>
            <a:r>
              <a:rPr lang="en-GB" dirty="0"/>
              <a:t>S</a:t>
            </a:r>
            <a:r>
              <a:rPr lang="en-GB" baseline="-25000" dirty="0"/>
              <a:t>3</a:t>
            </a:r>
            <a:r>
              <a:rPr lang="en-GB" dirty="0"/>
              <a:t> cell with a GSST cell. This generates an ultra-high quality factor peak in the Bragg resonance. Absorption within the defect (and therefore amplitude of high quality factor peak) can be controlled via the crystallisation fraction of the GSST.</a:t>
            </a:r>
            <a:endParaRPr lang="en-GB"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F4F2D401-DB27-4708-9905-A95E702066D4}"/>
              </a:ext>
            </a:extLst>
          </p:cNvPr>
          <p:cNvPicPr>
            <a:picLocks noChangeAspect="1"/>
          </p:cNvPicPr>
          <p:nvPr/>
        </p:nvPicPr>
        <p:blipFill>
          <a:blip r:embed="rId3"/>
          <a:stretch>
            <a:fillRect/>
          </a:stretch>
        </p:blipFill>
        <p:spPr>
          <a:xfrm>
            <a:off x="68555" y="1008077"/>
            <a:ext cx="3787615" cy="2836107"/>
          </a:xfrm>
          <a:prstGeom prst="rect">
            <a:avLst/>
          </a:prstGeom>
        </p:spPr>
      </p:pic>
      <p:pic>
        <p:nvPicPr>
          <p:cNvPr id="2" name="Picture 1">
            <a:extLst>
              <a:ext uri="{FF2B5EF4-FFF2-40B4-BE49-F238E27FC236}">
                <a16:creationId xmlns:a16="http://schemas.microsoft.com/office/drawing/2014/main" id="{D67B4B5C-FC8F-419F-B5C4-C4BAF0FB3D7D}"/>
              </a:ext>
            </a:extLst>
          </p:cNvPr>
          <p:cNvPicPr>
            <a:picLocks noChangeAspect="1"/>
          </p:cNvPicPr>
          <p:nvPr/>
        </p:nvPicPr>
        <p:blipFill>
          <a:blip r:embed="rId4"/>
          <a:stretch>
            <a:fillRect/>
          </a:stretch>
        </p:blipFill>
        <p:spPr>
          <a:xfrm>
            <a:off x="3818533" y="490666"/>
            <a:ext cx="3787615" cy="3538698"/>
          </a:xfrm>
          <a:prstGeom prst="rect">
            <a:avLst/>
          </a:prstGeom>
        </p:spPr>
      </p:pic>
    </p:spTree>
    <p:extLst>
      <p:ext uri="{BB962C8B-B14F-4D97-AF65-F5344CB8AC3E}">
        <p14:creationId xmlns:p14="http://schemas.microsoft.com/office/powerpoint/2010/main" val="33708768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TotalTime>
  <Words>699</Words>
  <Application>Microsoft Macintosh PowerPoint</Application>
  <PresentationFormat>Widescreen</PresentationFormat>
  <Paragraphs>24</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Joaquin Faneca</dc:creator>
  <cp:lastModifiedBy>Baldycheva, Anna</cp:lastModifiedBy>
  <cp:revision>7</cp:revision>
  <dcterms:created xsi:type="dcterms:W3CDTF">2020-04-05T08:44:58Z</dcterms:created>
  <dcterms:modified xsi:type="dcterms:W3CDTF">2020-08-12T18:12:34Z</dcterms:modified>
</cp:coreProperties>
</file>